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323" r:id="rId2"/>
    <p:sldId id="352" r:id="rId3"/>
    <p:sldId id="354" r:id="rId4"/>
    <p:sldId id="353" r:id="rId5"/>
    <p:sldId id="342" r:id="rId6"/>
    <p:sldId id="320" r:id="rId7"/>
    <p:sldId id="273" r:id="rId8"/>
    <p:sldId id="346" r:id="rId9"/>
    <p:sldId id="344" r:id="rId10"/>
    <p:sldId id="347" r:id="rId11"/>
    <p:sldId id="345" r:id="rId12"/>
    <p:sldId id="348" r:id="rId13"/>
    <p:sldId id="318" r:id="rId14"/>
    <p:sldId id="349" r:id="rId15"/>
    <p:sldId id="350" r:id="rId16"/>
    <p:sldId id="316" r:id="rId17"/>
    <p:sldId id="278" r:id="rId18"/>
    <p:sldId id="272" r:id="rId19"/>
    <p:sldId id="340" r:id="rId20"/>
    <p:sldId id="319" r:id="rId21"/>
    <p:sldId id="355" r:id="rId22"/>
    <p:sldId id="339" r:id="rId23"/>
    <p:sldId id="35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94"/>
  </p:normalViewPr>
  <p:slideViewPr>
    <p:cSldViewPr snapToGrid="0" snapToObjects="1">
      <p:cViewPr varScale="1">
        <p:scale>
          <a:sx n="111" d="100"/>
          <a:sy n="111" d="100"/>
        </p:scale>
        <p:origin x="63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5D16E7-19A2-F04E-8A38-673880B4EED7}" type="doc">
      <dgm:prSet loTypeId="urn:microsoft.com/office/officeart/2005/8/layout/chevron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F0EC3C-9C26-9C40-AF45-585AB70442C7}">
      <dgm:prSet custT="1"/>
      <dgm:spPr/>
      <dgm:t>
        <a:bodyPr/>
        <a:lstStyle/>
        <a:p>
          <a:pPr rtl="0">
            <a:lnSpc>
              <a:spcPct val="100000"/>
            </a:lnSpc>
            <a:spcAft>
              <a:spcPts val="0"/>
            </a:spcAft>
          </a:pPr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PGY-1</a:t>
          </a:r>
        </a:p>
      </dgm:t>
    </dgm:pt>
    <dgm:pt modelId="{24C3082E-3B6B-5248-97B2-CB27FB7D181C}" type="parTrans" cxnId="{732E8F30-A38B-174C-94F7-62EE1B8E8F1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7CA541-EDFF-7946-BF56-E40F590AC788}" type="sibTrans" cxnId="{732E8F30-A38B-174C-94F7-62EE1B8E8F1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87E538-4DE8-FF43-B126-4DFBB1F07FA2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Ophthalmology (3 blocks)</a:t>
          </a:r>
        </a:p>
      </dgm:t>
    </dgm:pt>
    <dgm:pt modelId="{76FB23D0-9EDE-4640-9EE6-7AA0FD190B84}" type="parTrans" cxnId="{F81FA8C8-A383-A645-80D1-53E0A6BB32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196175-4DB2-1641-8987-2A2A88D3021C}" type="sibTrans" cxnId="{F81FA8C8-A383-A645-80D1-53E0A6BB32D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B611DB5-16D8-4F49-AA73-74AD097A7F5C}">
      <dgm:prSet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PGY-2</a:t>
          </a:r>
        </a:p>
      </dgm:t>
    </dgm:pt>
    <dgm:pt modelId="{1EE8F83A-85F5-9E49-B3B5-FED0753BAAE4}" type="parTrans" cxnId="{29AE58EF-49F8-7A4A-8F5D-332CE755C47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4FE40C3-0066-6D4C-9A04-3E5C6A09A4C3}" type="sibTrans" cxnId="{29AE58EF-49F8-7A4A-8F5D-332CE755C47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42C881E-7855-BC4E-A46A-8F87CD06752F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Introductory Basic Clinical Science Course with Georgetown, George Washington and Walter Reed (1 month)</a:t>
          </a:r>
        </a:p>
      </dgm:t>
    </dgm:pt>
    <dgm:pt modelId="{9FADB0A5-91BF-6E43-B13B-72266ECB7D18}" type="parTrans" cxnId="{D5485FB1-9478-774D-9B0E-3F1D882AD1F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36DE64-C9D8-E346-AED3-4DA01A47F40A}" type="sibTrans" cxnId="{D5485FB1-9478-774D-9B0E-3F1D882AD1F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71F8A5-77F7-1942-9C1A-482D0784B78C}">
      <dgm:prSet custT="1"/>
      <dgm:spPr/>
      <dgm:t>
        <a:bodyPr/>
        <a:lstStyle/>
        <a:p>
          <a:pPr rtl="0"/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PGY-3</a:t>
          </a:r>
        </a:p>
      </dgm:t>
    </dgm:pt>
    <dgm:pt modelId="{62F16FF0-6F1B-8F43-8862-D2F18C104F81}" type="parTrans" cxnId="{C9874F69-7FCF-9348-9F04-6C1EBA89E8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9115AE-64BA-E946-BD3B-D857FC4D3648}" type="sibTrans" cxnId="{C9874F69-7FCF-9348-9F04-6C1EBA89E8F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0B3A34-1734-CD4E-9F16-A6303BA2FE24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HUH – Daily subspecialty clinics and surgical exposure as assist and primary surgeon. Surgery in glaucoma, </a:t>
          </a:r>
          <a:r>
            <a:rPr lang="en-US" dirty="0" err="1">
              <a:latin typeface="Arial" panose="020B0604020202020204" pitchFamily="34" charset="0"/>
              <a:cs typeface="Arial" panose="020B0604020202020204" pitchFamily="34" charset="0"/>
            </a:rPr>
            <a:t>oculoplastics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, pediatric/strabismus, cataract and anterior segment, including cornea and refractive surgery (4 months)</a:t>
          </a:r>
        </a:p>
      </dgm:t>
    </dgm:pt>
    <dgm:pt modelId="{51DED512-323B-C14D-B07B-DE7CCA2723D2}" type="parTrans" cxnId="{5DE42A68-536C-1946-BCBF-4C9DBA352B4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B7311D-45CD-734C-AD6A-2DE3AFCC1C40}" type="sibTrans" cxnId="{5DE42A68-536C-1946-BCBF-4C9DBA352B46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6CFD8F3-EB44-C54C-9043-2CC4FFF9173A}">
      <dgm:prSet custT="1"/>
      <dgm:spPr/>
      <dgm:t>
        <a:bodyPr/>
        <a:lstStyle/>
        <a:p>
          <a:r>
            <a:rPr lang="en-US" sz="2000" dirty="0">
              <a:latin typeface="Arial" panose="020B0604020202020204" pitchFamily="34" charset="0"/>
              <a:cs typeface="Arial" panose="020B0604020202020204" pitchFamily="34" charset="0"/>
            </a:rPr>
            <a:t>PGY-4</a:t>
          </a:r>
        </a:p>
      </dgm:t>
    </dgm:pt>
    <dgm:pt modelId="{B6F12980-8CC8-E645-87D2-5CD875D4279A}" type="parTrans" cxnId="{D3A776DB-784B-2D4F-9DE6-5965F8B867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28FF7-0261-6643-AC6A-0DC1D4A67145}" type="sibTrans" cxnId="{D3A776DB-784B-2D4F-9DE6-5965F8B867D1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FCF5E-07F2-114E-88EF-CB366B8135B1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Orlando VA – General clinic, cataract and femtosecond laser surgery, laser clinic (8 months)</a:t>
          </a:r>
        </a:p>
      </dgm:t>
    </dgm:pt>
    <dgm:pt modelId="{91AE2024-F1B7-E845-9CAC-B45C2A465DE2}" type="parTrans" cxnId="{DDF2A60B-3D97-CB45-9E31-A24F27E3B20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F57DC1-0290-E64C-A240-F6BB52AAAE32}" type="sibTrans" cxnId="{DDF2A60B-3D97-CB45-9E31-A24F27E3B20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BFC8A-16E9-5E40-8D57-59838989D481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HUH all year round</a:t>
          </a:r>
        </a:p>
      </dgm:t>
    </dgm:pt>
    <dgm:pt modelId="{6B784F3F-6EB7-074C-BF14-4435AE21F418}" type="parTrans" cxnId="{64286DED-8059-0B42-AE7A-52B0194206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AF6906-57E8-F04D-8615-194913B960B1}" type="sibTrans" cxnId="{64286DED-8059-0B42-AE7A-52B0194206B7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9B2FC3-A59B-9F47-A3BA-5B609A2EE871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Low Vision and Pediatrics Rotation – Prevention of Blindness Society, Metropolitan Pediatric Ophthalmology</a:t>
          </a:r>
        </a:p>
      </dgm:t>
    </dgm:pt>
    <dgm:pt modelId="{6B730FF5-A523-704E-88F4-B1B878379233}" type="parTrans" cxnId="{02A3369A-0C95-9149-9F17-3D172DED473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C1B728-DBBC-C040-8EDD-A8CE4A2FE31D}" type="sibTrans" cxnId="{02A3369A-0C95-9149-9F17-3D172DED473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915BBE6-74BC-F94F-9D4B-632BE181EAEC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Early surgical exposure as 1</a:t>
          </a:r>
          <a:r>
            <a:rPr lang="en-US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 assistant</a:t>
          </a:r>
        </a:p>
      </dgm:t>
    </dgm:pt>
    <dgm:pt modelId="{87B84BCD-213A-7146-9288-25F201EF0029}" type="parTrans" cxnId="{2CB8BBC8-2230-EC47-8B96-1EDDC2E0446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05CB06-74E4-214C-8A6A-BB1FB94FFE98}" type="sibTrans" cxnId="{2CB8BBC8-2230-EC47-8B96-1EDDC2E04469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59578D-2C40-FA46-B2FA-705F3395517A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Washington DC VA  – Comprehensive clinic, cataract and plastic surgery, laser and injection clinic (4 months)</a:t>
          </a:r>
        </a:p>
      </dgm:t>
    </dgm:pt>
    <dgm:pt modelId="{0A103488-C896-C249-8C84-0B9E06903961}" type="parTrans" cxnId="{5E49A7FB-ABB1-4B46-820D-F962F053434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BDC092-DD31-2143-A76D-339BDCBD4A05}" type="sibTrans" cxnId="{5E49A7FB-ABB1-4B46-820D-F962F053434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2C72C46-50A3-134E-879D-C25E9C24CE5D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Inpatient (3 blocks): Wards (2 blocks) and MICU</a:t>
          </a:r>
        </a:p>
      </dgm:t>
    </dgm:pt>
    <dgm:pt modelId="{779C8D7C-583F-6947-92CC-1CC7474ECC15}" type="parTrans" cxnId="{4C803DC2-591E-7A44-AF42-F33FAAACA4A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741ECC-B5FE-814D-B202-E5901482C985}" type="sibTrans" cxnId="{4C803DC2-591E-7A44-AF42-F33FAAACA4AB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51864A-0D8B-2D47-A3E6-54E80BD69777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Outpatient/Consult (7 months): Infectious Disease, Rheumatology, Neurology/Neuroradiology, Emergency Medicine, Anesthesia, ENT, Ambulatory medicine</a:t>
          </a:r>
        </a:p>
      </dgm:t>
    </dgm:pt>
    <dgm:pt modelId="{7927D8C9-1818-314D-B3C8-5DB955BFEA08}" type="parTrans" cxnId="{9A4584E1-7072-B64D-AC5F-1B405B48A78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684A741-6E98-8C41-B75E-21C5D3A349CC}" type="sibTrans" cxnId="{9A4584E1-7072-B64D-AC5F-1B405B48A780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83BC979-A853-884E-B067-12951D760E2C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Refractive Surgery Rotation</a:t>
          </a:r>
        </a:p>
      </dgm:t>
    </dgm:pt>
    <dgm:pt modelId="{8C459871-EB67-F74B-BA44-D308E408E8D4}" type="parTrans" cxnId="{5E2BF3B8-AD49-B340-B753-9AA1B1B19D6D}">
      <dgm:prSet/>
      <dgm:spPr/>
    </dgm:pt>
    <dgm:pt modelId="{ACE7DBBF-727C-7543-A4A0-3259A97B40DF}" type="sibTrans" cxnId="{5E2BF3B8-AD49-B340-B753-9AA1B1B19D6D}">
      <dgm:prSet/>
      <dgm:spPr/>
    </dgm:pt>
    <dgm:pt modelId="{25AF74B5-625A-0140-9672-814D9AE608C2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Participate in lectures, grand rounds and annual symposia at primary site</a:t>
          </a:r>
        </a:p>
      </dgm:t>
    </dgm:pt>
    <dgm:pt modelId="{16E02182-1554-5B4F-A9E8-912D92E1E041}" type="parTrans" cxnId="{EEAFC9D9-BC4F-F44F-9FE1-4796912EAADF}">
      <dgm:prSet/>
      <dgm:spPr/>
    </dgm:pt>
    <dgm:pt modelId="{66D2BF4E-D35F-2847-BB3F-FD2166862EEE}" type="sibTrans" cxnId="{EEAFC9D9-BC4F-F44F-9FE1-4796912EAADF}">
      <dgm:prSet/>
      <dgm:spPr/>
    </dgm:pt>
    <dgm:pt modelId="{FA5903C7-362E-5345-B9B5-32C3563338B9}">
      <dgm:prSet/>
      <dgm:spPr/>
      <dgm:t>
        <a:bodyPr/>
        <a:lstStyle/>
        <a:p>
          <a:pPr rtl="0"/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Children’s National Medical Center – Comprehensive pediatric and strabismus rotation (4 months)</a:t>
          </a:r>
        </a:p>
      </dgm:t>
    </dgm:pt>
    <dgm:pt modelId="{6EC76161-2FD8-134C-ABC8-02039C88BD89}" type="parTrans" cxnId="{4971FF10-77ED-7D45-9CD9-D990C0D5CD96}">
      <dgm:prSet/>
      <dgm:spPr/>
    </dgm:pt>
    <dgm:pt modelId="{D5898FB4-1CC4-7B48-BC68-3551DC4CE9F6}" type="sibTrans" cxnId="{4971FF10-77ED-7D45-9CD9-D990C0D5CD96}">
      <dgm:prSet/>
      <dgm:spPr/>
    </dgm:pt>
    <dgm:pt modelId="{86319938-EA8B-854C-B250-B627F6A4E8EE}">
      <dgm:prSet/>
      <dgm:spPr/>
      <dgm:t>
        <a:bodyPr/>
        <a:lstStyle/>
        <a:p>
          <a:r>
            <a:rPr lang="en-US" dirty="0">
              <a:latin typeface="Arial" panose="020B0604020202020204" pitchFamily="34" charset="0"/>
              <a:cs typeface="Arial" panose="020B0604020202020204" pitchFamily="34" charset="0"/>
            </a:rPr>
            <a:t>HUH – Senior resident in clinic and the operating room, similar to PGY-3 but more primary cases and more complex cases (4 months)</a:t>
          </a:r>
        </a:p>
      </dgm:t>
    </dgm:pt>
    <dgm:pt modelId="{8862F52C-C902-AC43-96CF-DD0A3234243A}" type="parTrans" cxnId="{2A377BC6-93A0-584F-B8B7-F8B7C5F85490}">
      <dgm:prSet/>
      <dgm:spPr/>
    </dgm:pt>
    <dgm:pt modelId="{87E37DDB-861C-EA4A-94B0-21889C45EE62}" type="sibTrans" cxnId="{2A377BC6-93A0-584F-B8B7-F8B7C5F85490}">
      <dgm:prSet/>
      <dgm:spPr/>
    </dgm:pt>
    <dgm:pt modelId="{885729F8-1E90-3543-AADA-9F0E43CD4D79}" type="pres">
      <dgm:prSet presAssocID="{A45D16E7-19A2-F04E-8A38-673880B4EED7}" presName="linearFlow" presStyleCnt="0">
        <dgm:presLayoutVars>
          <dgm:dir/>
          <dgm:animLvl val="lvl"/>
          <dgm:resizeHandles val="exact"/>
        </dgm:presLayoutVars>
      </dgm:prSet>
      <dgm:spPr/>
    </dgm:pt>
    <dgm:pt modelId="{5723F6FE-51F7-6B4A-85CF-FD5FDB38A05A}" type="pres">
      <dgm:prSet presAssocID="{E2F0EC3C-9C26-9C40-AF45-585AB70442C7}" presName="composite" presStyleCnt="0"/>
      <dgm:spPr/>
    </dgm:pt>
    <dgm:pt modelId="{9A85323F-D60D-2C49-8574-FFAC3BE585FE}" type="pres">
      <dgm:prSet presAssocID="{E2F0EC3C-9C26-9C40-AF45-585AB70442C7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DB22D018-45C5-D14C-A6CA-F046A1776BEE}" type="pres">
      <dgm:prSet presAssocID="{E2F0EC3C-9C26-9C40-AF45-585AB70442C7}" presName="descendantText" presStyleLbl="alignAcc1" presStyleIdx="0" presStyleCnt="4">
        <dgm:presLayoutVars>
          <dgm:bulletEnabled val="1"/>
        </dgm:presLayoutVars>
      </dgm:prSet>
      <dgm:spPr/>
    </dgm:pt>
    <dgm:pt modelId="{FB8E7980-C282-9340-BD98-26BFCBFE837D}" type="pres">
      <dgm:prSet presAssocID="{BC7CA541-EDFF-7946-BF56-E40F590AC788}" presName="sp" presStyleCnt="0"/>
      <dgm:spPr/>
    </dgm:pt>
    <dgm:pt modelId="{6DBAF136-13A0-234A-9769-6514D251236C}" type="pres">
      <dgm:prSet presAssocID="{CB611DB5-16D8-4F49-AA73-74AD097A7F5C}" presName="composite" presStyleCnt="0"/>
      <dgm:spPr/>
    </dgm:pt>
    <dgm:pt modelId="{41D310C2-997A-864D-8EB7-487B32E0629A}" type="pres">
      <dgm:prSet presAssocID="{CB611DB5-16D8-4F49-AA73-74AD097A7F5C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9AA97271-E441-2542-BD71-F3F2DA9111DB}" type="pres">
      <dgm:prSet presAssocID="{CB611DB5-16D8-4F49-AA73-74AD097A7F5C}" presName="descendantText" presStyleLbl="alignAcc1" presStyleIdx="1" presStyleCnt="4" custScaleY="163219">
        <dgm:presLayoutVars>
          <dgm:bulletEnabled val="1"/>
        </dgm:presLayoutVars>
      </dgm:prSet>
      <dgm:spPr/>
    </dgm:pt>
    <dgm:pt modelId="{1E6E9ED7-B059-0548-A152-0CB74FD90585}" type="pres">
      <dgm:prSet presAssocID="{54FE40C3-0066-6D4C-9A04-3E5C6A09A4C3}" presName="sp" presStyleCnt="0"/>
      <dgm:spPr/>
    </dgm:pt>
    <dgm:pt modelId="{E8BBA859-93DD-3141-8C0D-91FABD204AC1}" type="pres">
      <dgm:prSet presAssocID="{E771F8A5-77F7-1942-9C1A-482D0784B78C}" presName="composite" presStyleCnt="0"/>
      <dgm:spPr/>
    </dgm:pt>
    <dgm:pt modelId="{3638A1FA-29D7-CA45-8EC9-71A7A781F8D8}" type="pres">
      <dgm:prSet presAssocID="{E771F8A5-77F7-1942-9C1A-482D0784B78C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9918EDBE-DE97-9543-8F5A-4EAF3B5CFC4D}" type="pres">
      <dgm:prSet presAssocID="{E771F8A5-77F7-1942-9C1A-482D0784B78C}" presName="descendantText" presStyleLbl="alignAcc1" presStyleIdx="2" presStyleCnt="4">
        <dgm:presLayoutVars>
          <dgm:bulletEnabled val="1"/>
        </dgm:presLayoutVars>
      </dgm:prSet>
      <dgm:spPr/>
    </dgm:pt>
    <dgm:pt modelId="{794FB25B-EABA-954B-9157-3AC7317C180C}" type="pres">
      <dgm:prSet presAssocID="{159115AE-64BA-E946-BD3B-D857FC4D3648}" presName="sp" presStyleCnt="0"/>
      <dgm:spPr/>
    </dgm:pt>
    <dgm:pt modelId="{C0EB4FF3-FC16-9744-B8A8-31824EF8A2BC}" type="pres">
      <dgm:prSet presAssocID="{A6CFD8F3-EB44-C54C-9043-2CC4FFF9173A}" presName="composite" presStyleCnt="0"/>
      <dgm:spPr/>
    </dgm:pt>
    <dgm:pt modelId="{5EFACE15-025A-494A-B985-295F8EBDC3AE}" type="pres">
      <dgm:prSet presAssocID="{A6CFD8F3-EB44-C54C-9043-2CC4FFF9173A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BD4C3CD3-41F4-904A-833D-AE36407C1F54}" type="pres">
      <dgm:prSet presAssocID="{A6CFD8F3-EB44-C54C-9043-2CC4FFF9173A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DDF2A60B-3D97-CB45-9E31-A24F27E3B209}" srcId="{A6CFD8F3-EB44-C54C-9043-2CC4FFF9173A}" destId="{683FCF5E-07F2-114E-88EF-CB366B8135B1}" srcOrd="0" destOrd="0" parTransId="{91AE2024-F1B7-E845-9CAC-B45C2A465DE2}" sibTransId="{B9F57DC1-0290-E64C-A240-F6BB52AAAE32}"/>
    <dgm:cxn modelId="{4971FF10-77ED-7D45-9CD9-D990C0D5CD96}" srcId="{E771F8A5-77F7-1942-9C1A-482D0784B78C}" destId="{FA5903C7-362E-5345-B9B5-32C3563338B9}" srcOrd="2" destOrd="0" parTransId="{6EC76161-2FD8-134C-ABC8-02039C88BD89}" sibTransId="{D5898FB4-1CC4-7B48-BC68-3551DC4CE9F6}"/>
    <dgm:cxn modelId="{5B697C17-58C2-4FEE-A8D5-78E2663747A5}" type="presOf" srcId="{E771F8A5-77F7-1942-9C1A-482D0784B78C}" destId="{3638A1FA-29D7-CA45-8EC9-71A7A781F8D8}" srcOrd="0" destOrd="0" presId="urn:microsoft.com/office/officeart/2005/8/layout/chevron2"/>
    <dgm:cxn modelId="{C5AF091A-2896-424C-8D3B-DB0B5FFA9F85}" type="presOf" srcId="{5787E538-4DE8-FF43-B126-4DFBB1F07FA2}" destId="{DB22D018-45C5-D14C-A6CA-F046A1776BEE}" srcOrd="0" destOrd="0" presId="urn:microsoft.com/office/officeart/2005/8/layout/chevron2"/>
    <dgm:cxn modelId="{8319611E-E467-415F-A308-2B08364B5868}" type="presOf" srcId="{370B3A34-1734-CD4E-9F16-A6303BA2FE24}" destId="{9918EDBE-DE97-9543-8F5A-4EAF3B5CFC4D}" srcOrd="0" destOrd="0" presId="urn:microsoft.com/office/officeart/2005/8/layout/chevron2"/>
    <dgm:cxn modelId="{732E8F30-A38B-174C-94F7-62EE1B8E8F1A}" srcId="{A45D16E7-19A2-F04E-8A38-673880B4EED7}" destId="{E2F0EC3C-9C26-9C40-AF45-585AB70442C7}" srcOrd="0" destOrd="0" parTransId="{24C3082E-3B6B-5248-97B2-CB27FB7D181C}" sibTransId="{BC7CA541-EDFF-7946-BF56-E40F590AC788}"/>
    <dgm:cxn modelId="{22813D46-5E98-B34E-B7FC-47B10D8321BD}" type="presOf" srcId="{12C72C46-50A3-134E-879D-C25E9C24CE5D}" destId="{DB22D018-45C5-D14C-A6CA-F046A1776BEE}" srcOrd="0" destOrd="2" presId="urn:microsoft.com/office/officeart/2005/8/layout/chevron2"/>
    <dgm:cxn modelId="{74E61C57-4CB2-1545-97D4-72D39A10A96D}" type="presOf" srcId="{FA5903C7-362E-5345-B9B5-32C3563338B9}" destId="{9918EDBE-DE97-9543-8F5A-4EAF3B5CFC4D}" srcOrd="0" destOrd="2" presId="urn:microsoft.com/office/officeart/2005/8/layout/chevron2"/>
    <dgm:cxn modelId="{84F76F62-7983-4B6D-9B06-3444579DEBB7}" type="presOf" srcId="{A45D16E7-19A2-F04E-8A38-673880B4EED7}" destId="{885729F8-1E90-3543-AADA-9F0E43CD4D79}" srcOrd="0" destOrd="0" presId="urn:microsoft.com/office/officeart/2005/8/layout/chevron2"/>
    <dgm:cxn modelId="{5DE42A68-536C-1946-BCBF-4C9DBA352B46}" srcId="{E771F8A5-77F7-1942-9C1A-482D0784B78C}" destId="{370B3A34-1734-CD4E-9F16-A6303BA2FE24}" srcOrd="0" destOrd="0" parTransId="{51DED512-323B-C14D-B07B-DE7CCA2723D2}" sibTransId="{69B7311D-45CD-734C-AD6A-2DE3AFCC1C40}"/>
    <dgm:cxn modelId="{C9874F69-7FCF-9348-9F04-6C1EBA89E8F0}" srcId="{A45D16E7-19A2-F04E-8A38-673880B4EED7}" destId="{E771F8A5-77F7-1942-9C1A-482D0784B78C}" srcOrd="2" destOrd="0" parTransId="{62F16FF0-6F1B-8F43-8862-D2F18C104F81}" sibTransId="{159115AE-64BA-E946-BD3B-D857FC4D3648}"/>
    <dgm:cxn modelId="{2B3DF676-51B6-2543-B652-54607F298027}" type="presOf" srcId="{D915BBE6-74BC-F94F-9D4B-632BE181EAEC}" destId="{9AA97271-E441-2542-BD71-F3F2DA9111DB}" srcOrd="0" destOrd="4" presId="urn:microsoft.com/office/officeart/2005/8/layout/chevron2"/>
    <dgm:cxn modelId="{A822628E-A780-7C49-B8A5-DC43D2241C69}" type="presOf" srcId="{0B9B2FC3-A59B-9F47-A3BA-5B609A2EE871}" destId="{9AA97271-E441-2542-BD71-F3F2DA9111DB}" srcOrd="0" destOrd="2" presId="urn:microsoft.com/office/officeart/2005/8/layout/chevron2"/>
    <dgm:cxn modelId="{74F41D90-9F03-4C4A-82AE-F89F2B0F56FA}" type="presOf" srcId="{242C881E-7855-BC4E-A46A-8F87CD06752F}" destId="{9AA97271-E441-2542-BD71-F3F2DA9111DB}" srcOrd="0" destOrd="0" presId="urn:microsoft.com/office/officeart/2005/8/layout/chevron2"/>
    <dgm:cxn modelId="{02A3369A-0C95-9149-9F17-3D172DED473E}" srcId="{CB611DB5-16D8-4F49-AA73-74AD097A7F5C}" destId="{0B9B2FC3-A59B-9F47-A3BA-5B609A2EE871}" srcOrd="2" destOrd="0" parTransId="{6B730FF5-A523-704E-88F4-B1B878379233}" sibTransId="{6CC1B728-DBBC-C040-8EDD-A8CE4A2FE31D}"/>
    <dgm:cxn modelId="{FDE093A4-B259-4B21-8D90-2278933EAFAE}" type="presOf" srcId="{E2F0EC3C-9C26-9C40-AF45-585AB70442C7}" destId="{9A85323F-D60D-2C49-8574-FFAC3BE585FE}" srcOrd="0" destOrd="0" presId="urn:microsoft.com/office/officeart/2005/8/layout/chevron2"/>
    <dgm:cxn modelId="{AAA0FFA9-842A-AA4F-B4D5-912082543E55}" type="presOf" srcId="{5351864A-0D8B-2D47-A3E6-54E80BD69777}" destId="{DB22D018-45C5-D14C-A6CA-F046A1776BEE}" srcOrd="0" destOrd="1" presId="urn:microsoft.com/office/officeart/2005/8/layout/chevron2"/>
    <dgm:cxn modelId="{D5485FB1-9478-774D-9B0E-3F1D882AD1F7}" srcId="{CB611DB5-16D8-4F49-AA73-74AD097A7F5C}" destId="{242C881E-7855-BC4E-A46A-8F87CD06752F}" srcOrd="0" destOrd="0" parTransId="{9FADB0A5-91BF-6E43-B13B-72266ECB7D18}" sibTransId="{0136DE64-C9D8-E346-AED3-4DA01A47F40A}"/>
    <dgm:cxn modelId="{A970DCB6-2EB4-6A4F-B3DC-20B5E07376AA}" type="presOf" srcId="{683FCF5E-07F2-114E-88EF-CB366B8135B1}" destId="{BD4C3CD3-41F4-904A-833D-AE36407C1F54}" srcOrd="0" destOrd="0" presId="urn:microsoft.com/office/officeart/2005/8/layout/chevron2"/>
    <dgm:cxn modelId="{5E2BF3B8-AD49-B340-B753-9AA1B1B19D6D}" srcId="{CB611DB5-16D8-4F49-AA73-74AD097A7F5C}" destId="{383BC979-A853-884E-B067-12951D760E2C}" srcOrd="3" destOrd="0" parTransId="{8C459871-EB67-F74B-BA44-D308E408E8D4}" sibTransId="{ACE7DBBF-727C-7543-A4A0-3259A97B40DF}"/>
    <dgm:cxn modelId="{4C803DC2-591E-7A44-AF42-F33FAAACA4AB}" srcId="{E2F0EC3C-9C26-9C40-AF45-585AB70442C7}" destId="{12C72C46-50A3-134E-879D-C25E9C24CE5D}" srcOrd="2" destOrd="0" parTransId="{779C8D7C-583F-6947-92CC-1CC7474ECC15}" sibTransId="{DE741ECC-B5FE-814D-B202-E5901482C985}"/>
    <dgm:cxn modelId="{2A377BC6-93A0-584F-B8B7-F8B7C5F85490}" srcId="{A6CFD8F3-EB44-C54C-9043-2CC4FFF9173A}" destId="{86319938-EA8B-854C-B250-B627F6A4E8EE}" srcOrd="1" destOrd="0" parTransId="{8862F52C-C902-AC43-96CF-DD0A3234243A}" sibTransId="{87E37DDB-861C-EA4A-94B0-21889C45EE62}"/>
    <dgm:cxn modelId="{F81FA8C8-A383-A645-80D1-53E0A6BB32D8}" srcId="{E2F0EC3C-9C26-9C40-AF45-585AB70442C7}" destId="{5787E538-4DE8-FF43-B126-4DFBB1F07FA2}" srcOrd="0" destOrd="0" parTransId="{76FB23D0-9EDE-4640-9EE6-7AA0FD190B84}" sibTransId="{02196175-4DB2-1641-8987-2A2A88D3021C}"/>
    <dgm:cxn modelId="{2CB8BBC8-2230-EC47-8B96-1EDDC2E04469}" srcId="{CB611DB5-16D8-4F49-AA73-74AD097A7F5C}" destId="{D915BBE6-74BC-F94F-9D4B-632BE181EAEC}" srcOrd="4" destOrd="0" parTransId="{87B84BCD-213A-7146-9288-25F201EF0029}" sibTransId="{2005CB06-74E4-214C-8A6A-BB1FB94FFE98}"/>
    <dgm:cxn modelId="{C4A836D2-0E34-244C-8FA4-CCC740353C5C}" type="presOf" srcId="{A6CFD8F3-EB44-C54C-9043-2CC4FFF9173A}" destId="{5EFACE15-025A-494A-B985-295F8EBDC3AE}" srcOrd="0" destOrd="0" presId="urn:microsoft.com/office/officeart/2005/8/layout/chevron2"/>
    <dgm:cxn modelId="{6D93CDD4-2D16-436E-BCD3-DFADDC242F4A}" type="presOf" srcId="{CB611DB5-16D8-4F49-AA73-74AD097A7F5C}" destId="{41D310C2-997A-864D-8EB7-487B32E0629A}" srcOrd="0" destOrd="0" presId="urn:microsoft.com/office/officeart/2005/8/layout/chevron2"/>
    <dgm:cxn modelId="{EEAFC9D9-BC4F-F44F-9FE1-4796912EAADF}" srcId="{A6CFD8F3-EB44-C54C-9043-2CC4FFF9173A}" destId="{25AF74B5-625A-0140-9672-814D9AE608C2}" srcOrd="2" destOrd="0" parTransId="{16E02182-1554-5B4F-A9E8-912D92E1E041}" sibTransId="{66D2BF4E-D35F-2847-BB3F-FD2166862EEE}"/>
    <dgm:cxn modelId="{D3A776DB-784B-2D4F-9DE6-5965F8B867D1}" srcId="{A45D16E7-19A2-F04E-8A38-673880B4EED7}" destId="{A6CFD8F3-EB44-C54C-9043-2CC4FFF9173A}" srcOrd="3" destOrd="0" parTransId="{B6F12980-8CC8-E645-87D2-5CD875D4279A}" sibTransId="{9AB28FF7-0261-6643-AC6A-0DC1D4A67145}"/>
    <dgm:cxn modelId="{9A4584E1-7072-B64D-AC5F-1B405B48A780}" srcId="{E2F0EC3C-9C26-9C40-AF45-585AB70442C7}" destId="{5351864A-0D8B-2D47-A3E6-54E80BD69777}" srcOrd="1" destOrd="0" parTransId="{7927D8C9-1818-314D-B3C8-5DB955BFEA08}" sibTransId="{0684A741-6E98-8C41-B75E-21C5D3A349CC}"/>
    <dgm:cxn modelId="{ACA9B1E2-3879-094D-9EF8-73C7B5B165EE}" type="presOf" srcId="{E64BFC8A-16E9-5E40-8D57-59838989D481}" destId="{9AA97271-E441-2542-BD71-F3F2DA9111DB}" srcOrd="0" destOrd="1" presId="urn:microsoft.com/office/officeart/2005/8/layout/chevron2"/>
    <dgm:cxn modelId="{E8EE26E8-CB42-6E4B-8466-6C3896A40F84}" type="presOf" srcId="{383BC979-A853-884E-B067-12951D760E2C}" destId="{9AA97271-E441-2542-BD71-F3F2DA9111DB}" srcOrd="0" destOrd="3" presId="urn:microsoft.com/office/officeart/2005/8/layout/chevron2"/>
    <dgm:cxn modelId="{0410D0EA-3B3C-F542-840C-CDF0801D012F}" type="presOf" srcId="{25AF74B5-625A-0140-9672-814D9AE608C2}" destId="{BD4C3CD3-41F4-904A-833D-AE36407C1F54}" srcOrd="0" destOrd="2" presId="urn:microsoft.com/office/officeart/2005/8/layout/chevron2"/>
    <dgm:cxn modelId="{64286DED-8059-0B42-AE7A-52B0194206B7}" srcId="{CB611DB5-16D8-4F49-AA73-74AD097A7F5C}" destId="{E64BFC8A-16E9-5E40-8D57-59838989D481}" srcOrd="1" destOrd="0" parTransId="{6B784F3F-6EB7-074C-BF14-4435AE21F418}" sibTransId="{A0AF6906-57E8-F04D-8615-194913B960B1}"/>
    <dgm:cxn modelId="{29AE58EF-49F8-7A4A-8F5D-332CE755C474}" srcId="{A45D16E7-19A2-F04E-8A38-673880B4EED7}" destId="{CB611DB5-16D8-4F49-AA73-74AD097A7F5C}" srcOrd="1" destOrd="0" parTransId="{1EE8F83A-85F5-9E49-B3B5-FED0753BAAE4}" sibTransId="{54FE40C3-0066-6D4C-9A04-3E5C6A09A4C3}"/>
    <dgm:cxn modelId="{DB81B3F2-C206-604C-9AA5-A0A7B3547213}" type="presOf" srcId="{9C59578D-2C40-FA46-B2FA-705F3395517A}" destId="{9918EDBE-DE97-9543-8F5A-4EAF3B5CFC4D}" srcOrd="0" destOrd="1" presId="urn:microsoft.com/office/officeart/2005/8/layout/chevron2"/>
    <dgm:cxn modelId="{E5A39AF7-6853-4246-9B2A-CCFBB0148D06}" type="presOf" srcId="{86319938-EA8B-854C-B250-B627F6A4E8EE}" destId="{BD4C3CD3-41F4-904A-833D-AE36407C1F54}" srcOrd="0" destOrd="1" presId="urn:microsoft.com/office/officeart/2005/8/layout/chevron2"/>
    <dgm:cxn modelId="{5E49A7FB-ABB1-4B46-820D-F962F0534348}" srcId="{E771F8A5-77F7-1942-9C1A-482D0784B78C}" destId="{9C59578D-2C40-FA46-B2FA-705F3395517A}" srcOrd="1" destOrd="0" parTransId="{0A103488-C896-C249-8C84-0B9E06903961}" sibTransId="{59BDC092-DD31-2143-A76D-339BDCBD4A05}"/>
    <dgm:cxn modelId="{CEBE7456-870C-4D4F-89C1-137B0716A204}" type="presParOf" srcId="{885729F8-1E90-3543-AADA-9F0E43CD4D79}" destId="{5723F6FE-51F7-6B4A-85CF-FD5FDB38A05A}" srcOrd="0" destOrd="0" presId="urn:microsoft.com/office/officeart/2005/8/layout/chevron2"/>
    <dgm:cxn modelId="{3B57751B-96F6-49B3-979F-015BBD800618}" type="presParOf" srcId="{5723F6FE-51F7-6B4A-85CF-FD5FDB38A05A}" destId="{9A85323F-D60D-2C49-8574-FFAC3BE585FE}" srcOrd="0" destOrd="0" presId="urn:microsoft.com/office/officeart/2005/8/layout/chevron2"/>
    <dgm:cxn modelId="{368FE2F6-0F76-4377-BAEA-12073D6D58A7}" type="presParOf" srcId="{5723F6FE-51F7-6B4A-85CF-FD5FDB38A05A}" destId="{DB22D018-45C5-D14C-A6CA-F046A1776BEE}" srcOrd="1" destOrd="0" presId="urn:microsoft.com/office/officeart/2005/8/layout/chevron2"/>
    <dgm:cxn modelId="{B57009BF-1619-4688-B96C-995713663CDC}" type="presParOf" srcId="{885729F8-1E90-3543-AADA-9F0E43CD4D79}" destId="{FB8E7980-C282-9340-BD98-26BFCBFE837D}" srcOrd="1" destOrd="0" presId="urn:microsoft.com/office/officeart/2005/8/layout/chevron2"/>
    <dgm:cxn modelId="{EA641C35-AEFF-4A57-9E5C-2EC257867FAE}" type="presParOf" srcId="{885729F8-1E90-3543-AADA-9F0E43CD4D79}" destId="{6DBAF136-13A0-234A-9769-6514D251236C}" srcOrd="2" destOrd="0" presId="urn:microsoft.com/office/officeart/2005/8/layout/chevron2"/>
    <dgm:cxn modelId="{E49BF17F-CC64-4DDC-A247-BFBA515991CC}" type="presParOf" srcId="{6DBAF136-13A0-234A-9769-6514D251236C}" destId="{41D310C2-997A-864D-8EB7-487B32E0629A}" srcOrd="0" destOrd="0" presId="urn:microsoft.com/office/officeart/2005/8/layout/chevron2"/>
    <dgm:cxn modelId="{6D9A4457-7E4E-4048-A5BD-4EAC1A77DA80}" type="presParOf" srcId="{6DBAF136-13A0-234A-9769-6514D251236C}" destId="{9AA97271-E441-2542-BD71-F3F2DA9111DB}" srcOrd="1" destOrd="0" presId="urn:microsoft.com/office/officeart/2005/8/layout/chevron2"/>
    <dgm:cxn modelId="{0BBD4923-DFDC-400B-ACFE-4FAECC14F113}" type="presParOf" srcId="{885729F8-1E90-3543-AADA-9F0E43CD4D79}" destId="{1E6E9ED7-B059-0548-A152-0CB74FD90585}" srcOrd="3" destOrd="0" presId="urn:microsoft.com/office/officeart/2005/8/layout/chevron2"/>
    <dgm:cxn modelId="{FD5A55EF-71C5-4778-92D2-C39467A3305A}" type="presParOf" srcId="{885729F8-1E90-3543-AADA-9F0E43CD4D79}" destId="{E8BBA859-93DD-3141-8C0D-91FABD204AC1}" srcOrd="4" destOrd="0" presId="urn:microsoft.com/office/officeart/2005/8/layout/chevron2"/>
    <dgm:cxn modelId="{BBDBA917-7CDC-4797-A770-1A362D810BB1}" type="presParOf" srcId="{E8BBA859-93DD-3141-8C0D-91FABD204AC1}" destId="{3638A1FA-29D7-CA45-8EC9-71A7A781F8D8}" srcOrd="0" destOrd="0" presId="urn:microsoft.com/office/officeart/2005/8/layout/chevron2"/>
    <dgm:cxn modelId="{E3077BFB-2378-4BCA-BDCD-C5198672D9CA}" type="presParOf" srcId="{E8BBA859-93DD-3141-8C0D-91FABD204AC1}" destId="{9918EDBE-DE97-9543-8F5A-4EAF3B5CFC4D}" srcOrd="1" destOrd="0" presId="urn:microsoft.com/office/officeart/2005/8/layout/chevron2"/>
    <dgm:cxn modelId="{EBB64E5D-717E-6F40-ABB5-2F6415F601E1}" type="presParOf" srcId="{885729F8-1E90-3543-AADA-9F0E43CD4D79}" destId="{794FB25B-EABA-954B-9157-3AC7317C180C}" srcOrd="5" destOrd="0" presId="urn:microsoft.com/office/officeart/2005/8/layout/chevron2"/>
    <dgm:cxn modelId="{47694093-1638-CF4D-BA22-A54393D830A2}" type="presParOf" srcId="{885729F8-1E90-3543-AADA-9F0E43CD4D79}" destId="{C0EB4FF3-FC16-9744-B8A8-31824EF8A2BC}" srcOrd="6" destOrd="0" presId="urn:microsoft.com/office/officeart/2005/8/layout/chevron2"/>
    <dgm:cxn modelId="{B6D65E01-F030-7849-8668-68C867EFD0CA}" type="presParOf" srcId="{C0EB4FF3-FC16-9744-B8A8-31824EF8A2BC}" destId="{5EFACE15-025A-494A-B985-295F8EBDC3AE}" srcOrd="0" destOrd="0" presId="urn:microsoft.com/office/officeart/2005/8/layout/chevron2"/>
    <dgm:cxn modelId="{A88D1680-B10E-0848-8F4E-FA77413E7187}" type="presParOf" srcId="{C0EB4FF3-FC16-9744-B8A8-31824EF8A2BC}" destId="{BD4C3CD3-41F4-904A-833D-AE36407C1F5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5323F-D60D-2C49-8574-FFAC3BE585FE}">
      <dsp:nvSpPr>
        <dsp:cNvPr id="0" name=""/>
        <dsp:cNvSpPr/>
      </dsp:nvSpPr>
      <dsp:spPr>
        <a:xfrm rot="5400000">
          <a:off x="-197656" y="203009"/>
          <a:ext cx="1317710" cy="9223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PGY-1</a:t>
          </a:r>
        </a:p>
      </dsp:txBody>
      <dsp:txXfrm rot="-5400000">
        <a:off x="1" y="466552"/>
        <a:ext cx="922397" cy="395313"/>
      </dsp:txXfrm>
    </dsp:sp>
    <dsp:sp modelId="{DB22D018-45C5-D14C-A6CA-F046A1776BEE}">
      <dsp:nvSpPr>
        <dsp:cNvPr id="0" name=""/>
        <dsp:cNvSpPr/>
      </dsp:nvSpPr>
      <dsp:spPr>
        <a:xfrm rot="5400000">
          <a:off x="4376342" y="-3448592"/>
          <a:ext cx="856511" cy="7764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Ophthalmology (3 blocks)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Outpatient/Consult (7 months): Infectious Disease, Rheumatology, Neurology/Neuroradiology, Emergency Medicine, Anesthesia, ENT, Ambulatory medicine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Inpatient (3 blocks): Wards (2 blocks) and MICU</a:t>
          </a:r>
        </a:p>
      </dsp:txBody>
      <dsp:txXfrm rot="-5400000">
        <a:off x="922397" y="47164"/>
        <a:ext cx="7722591" cy="772889"/>
      </dsp:txXfrm>
    </dsp:sp>
    <dsp:sp modelId="{41D310C2-997A-864D-8EB7-487B32E0629A}">
      <dsp:nvSpPr>
        <dsp:cNvPr id="0" name=""/>
        <dsp:cNvSpPr/>
      </dsp:nvSpPr>
      <dsp:spPr>
        <a:xfrm rot="5400000">
          <a:off x="-197656" y="1654138"/>
          <a:ext cx="1317710" cy="9223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PGY-2</a:t>
          </a:r>
        </a:p>
      </dsp:txBody>
      <dsp:txXfrm rot="-5400000">
        <a:off x="1" y="1917681"/>
        <a:ext cx="922397" cy="395313"/>
      </dsp:txXfrm>
    </dsp:sp>
    <dsp:sp modelId="{9AA97271-E441-2542-BD71-F3F2DA9111DB}">
      <dsp:nvSpPr>
        <dsp:cNvPr id="0" name=""/>
        <dsp:cNvSpPr/>
      </dsp:nvSpPr>
      <dsp:spPr>
        <a:xfrm rot="5400000">
          <a:off x="4105603" y="-1997463"/>
          <a:ext cx="1397989" cy="7764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Introductory Basic Clinical Science Course with Georgetown, George Washington and Walter Reed (1 month)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HUH all year round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Low Vision and Pediatrics Rotation – Prevention of Blindness Society, Metropolitan Pediatric Ophthalmology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Refractive Surgery Rotation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Early surgical exposure as 1</a:t>
          </a:r>
          <a:r>
            <a:rPr lang="en-US" sz="1000" kern="1200" baseline="30000" dirty="0">
              <a:latin typeface="Arial" panose="020B0604020202020204" pitchFamily="34" charset="0"/>
              <a:cs typeface="Arial" panose="020B0604020202020204" pitchFamily="34" charset="0"/>
            </a:rPr>
            <a:t>st</a:t>
          </a: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 assistant</a:t>
          </a:r>
        </a:p>
      </dsp:txBody>
      <dsp:txXfrm rot="-5400000">
        <a:off x="922397" y="1253987"/>
        <a:ext cx="7696158" cy="1261501"/>
      </dsp:txXfrm>
    </dsp:sp>
    <dsp:sp modelId="{3638A1FA-29D7-CA45-8EC9-71A7A781F8D8}">
      <dsp:nvSpPr>
        <dsp:cNvPr id="0" name=""/>
        <dsp:cNvSpPr/>
      </dsp:nvSpPr>
      <dsp:spPr>
        <a:xfrm rot="5400000">
          <a:off x="-197656" y="2834528"/>
          <a:ext cx="1317710" cy="9223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PGY-3</a:t>
          </a:r>
        </a:p>
      </dsp:txBody>
      <dsp:txXfrm rot="-5400000">
        <a:off x="1" y="3098071"/>
        <a:ext cx="922397" cy="395313"/>
      </dsp:txXfrm>
    </dsp:sp>
    <dsp:sp modelId="{9918EDBE-DE97-9543-8F5A-4EAF3B5CFC4D}">
      <dsp:nvSpPr>
        <dsp:cNvPr id="0" name=""/>
        <dsp:cNvSpPr/>
      </dsp:nvSpPr>
      <dsp:spPr>
        <a:xfrm rot="5400000">
          <a:off x="4376342" y="-817073"/>
          <a:ext cx="856511" cy="7764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HUH – Daily subspecialty clinics and surgical exposure as assist and primary surgeon. Surgery in glaucoma, </a:t>
          </a:r>
          <a:r>
            <a:rPr lang="en-US" sz="1000" kern="1200" dirty="0" err="1">
              <a:latin typeface="Arial" panose="020B0604020202020204" pitchFamily="34" charset="0"/>
              <a:cs typeface="Arial" panose="020B0604020202020204" pitchFamily="34" charset="0"/>
            </a:rPr>
            <a:t>oculoplastics</a:t>
          </a: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, pediatric/strabismus, cataract and anterior segment, including cornea and refractive surgery (4 months)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Washington DC VA  – Comprehensive clinic, cataract and plastic surgery, laser and injection clinic (4 months)</a:t>
          </a:r>
        </a:p>
        <a:p>
          <a:pPr marL="57150" lvl="1" indent="-57150" algn="l" defTabSz="4445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Children’s National Medical Center – Comprehensive pediatric and strabismus rotation (4 months)</a:t>
          </a:r>
        </a:p>
      </dsp:txBody>
      <dsp:txXfrm rot="-5400000">
        <a:off x="922397" y="2678683"/>
        <a:ext cx="7722591" cy="772889"/>
      </dsp:txXfrm>
    </dsp:sp>
    <dsp:sp modelId="{5EFACE15-025A-494A-B985-295F8EBDC3AE}">
      <dsp:nvSpPr>
        <dsp:cNvPr id="0" name=""/>
        <dsp:cNvSpPr/>
      </dsp:nvSpPr>
      <dsp:spPr>
        <a:xfrm rot="5400000">
          <a:off x="-197656" y="4014918"/>
          <a:ext cx="1317710" cy="922397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latin typeface="Arial" panose="020B0604020202020204" pitchFamily="34" charset="0"/>
              <a:cs typeface="Arial" panose="020B0604020202020204" pitchFamily="34" charset="0"/>
            </a:rPr>
            <a:t>PGY-4</a:t>
          </a:r>
        </a:p>
      </dsp:txBody>
      <dsp:txXfrm rot="-5400000">
        <a:off x="1" y="4278461"/>
        <a:ext cx="922397" cy="395313"/>
      </dsp:txXfrm>
    </dsp:sp>
    <dsp:sp modelId="{BD4C3CD3-41F4-904A-833D-AE36407C1F54}">
      <dsp:nvSpPr>
        <dsp:cNvPr id="0" name=""/>
        <dsp:cNvSpPr/>
      </dsp:nvSpPr>
      <dsp:spPr>
        <a:xfrm rot="5400000">
          <a:off x="4376342" y="363316"/>
          <a:ext cx="856511" cy="776440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6350" rIns="6350" bIns="6350" numCol="1" spcCol="1270" anchor="ctr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Orlando VA – General clinic, cataract and femtosecond laser surgery, laser clinic (8 months)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HUH – Senior resident in clinic and the operating room, similar to PGY-3 but more primary cases and more complex cases (4 months)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000" kern="1200" dirty="0">
              <a:latin typeface="Arial" panose="020B0604020202020204" pitchFamily="34" charset="0"/>
              <a:cs typeface="Arial" panose="020B0604020202020204" pitchFamily="34" charset="0"/>
            </a:rPr>
            <a:t>Participate in lectures, grand rounds and annual symposia at primary site</a:t>
          </a:r>
        </a:p>
      </dsp:txBody>
      <dsp:txXfrm rot="-5400000">
        <a:off x="922397" y="3859073"/>
        <a:ext cx="7722591" cy="772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23462-89FC-964D-8B66-3466110F796B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D25B2-4A4C-8A49-AF70-E190B36D5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210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26BF7E8A-796A-514C-A371-F9CCD58AC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>
            <a:extLst>
              <a:ext uri="{FF2B5EF4-FFF2-40B4-BE49-F238E27FC236}">
                <a16:creationId xmlns:a16="http://schemas.microsoft.com/office/drawing/2014/main" id="{6617EA1B-B3ED-DC43-98D4-CADCB6138F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037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>
            <a:extLst>
              <a:ext uri="{FF2B5EF4-FFF2-40B4-BE49-F238E27FC236}">
                <a16:creationId xmlns:a16="http://schemas.microsoft.com/office/drawing/2014/main" id="{C27E2AC9-FE6B-3743-B9B0-A5AA190F25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>
            <a:extLst>
              <a:ext uri="{FF2B5EF4-FFF2-40B4-BE49-F238E27FC236}">
                <a16:creationId xmlns:a16="http://schemas.microsoft.com/office/drawing/2014/main" id="{8D43379D-159A-5542-BB40-52CDC20D2F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047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>
            <a:extLst>
              <a:ext uri="{FF2B5EF4-FFF2-40B4-BE49-F238E27FC236}">
                <a16:creationId xmlns:a16="http://schemas.microsoft.com/office/drawing/2014/main" id="{C17E50BA-2781-7B4C-9856-0ED9729FD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0" name="Rectangle 3">
            <a:extLst>
              <a:ext uri="{FF2B5EF4-FFF2-40B4-BE49-F238E27FC236}">
                <a16:creationId xmlns:a16="http://schemas.microsoft.com/office/drawing/2014/main" id="{1C2403DE-99CD-C743-BB91-D19885C49E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641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373E169B-ABCE-E94D-9AAA-F41C8CCC45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8" name="Rectangle 3">
            <a:extLst>
              <a:ext uri="{FF2B5EF4-FFF2-40B4-BE49-F238E27FC236}">
                <a16:creationId xmlns:a16="http://schemas.microsoft.com/office/drawing/2014/main" id="{F3C6A08C-7C77-C74A-9112-34615B58A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15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>
            <a:extLst>
              <a:ext uri="{FF2B5EF4-FFF2-40B4-BE49-F238E27FC236}">
                <a16:creationId xmlns:a16="http://schemas.microsoft.com/office/drawing/2014/main" id="{1A877D8C-21B5-6048-9E6A-3FC6BDEEB0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6" name="Rectangle 3">
            <a:extLst>
              <a:ext uri="{FF2B5EF4-FFF2-40B4-BE49-F238E27FC236}">
                <a16:creationId xmlns:a16="http://schemas.microsoft.com/office/drawing/2014/main" id="{C2E62BB2-77C3-D840-B11F-3E4DC9421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806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>
            <a:extLst>
              <a:ext uri="{FF2B5EF4-FFF2-40B4-BE49-F238E27FC236}">
                <a16:creationId xmlns:a16="http://schemas.microsoft.com/office/drawing/2014/main" id="{72A3DA1A-D0A7-FC43-9EB3-A783D37846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4" name="Rectangle 3">
            <a:extLst>
              <a:ext uri="{FF2B5EF4-FFF2-40B4-BE49-F238E27FC236}">
                <a16:creationId xmlns:a16="http://schemas.microsoft.com/office/drawing/2014/main" id="{D2D004F0-F732-C54D-9F49-2C02DB2859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064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>
            <a:extLst>
              <a:ext uri="{FF2B5EF4-FFF2-40B4-BE49-F238E27FC236}">
                <a16:creationId xmlns:a16="http://schemas.microsoft.com/office/drawing/2014/main" id="{42CE73DC-DB8E-344D-B304-E9C0E48953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>
            <a:extLst>
              <a:ext uri="{FF2B5EF4-FFF2-40B4-BE49-F238E27FC236}">
                <a16:creationId xmlns:a16="http://schemas.microsoft.com/office/drawing/2014/main" id="{EC1549B6-A092-B54C-804F-FB7564ED6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739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>
            <a:extLst>
              <a:ext uri="{FF2B5EF4-FFF2-40B4-BE49-F238E27FC236}">
                <a16:creationId xmlns:a16="http://schemas.microsoft.com/office/drawing/2014/main" id="{F6AAA1D5-D772-594A-8A0C-6605E46FF0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0" name="Rectangle 3">
            <a:extLst>
              <a:ext uri="{FF2B5EF4-FFF2-40B4-BE49-F238E27FC236}">
                <a16:creationId xmlns:a16="http://schemas.microsoft.com/office/drawing/2014/main" id="{9335AD85-3098-5F43-A2B4-6592CDEB09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Cherry blosson, other sports teams</a:t>
            </a:r>
          </a:p>
        </p:txBody>
      </p:sp>
    </p:spTree>
    <p:extLst>
      <p:ext uri="{BB962C8B-B14F-4D97-AF65-F5344CB8AC3E}">
        <p14:creationId xmlns:p14="http://schemas.microsoft.com/office/powerpoint/2010/main" val="3852783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2">
            <a:extLst>
              <a:ext uri="{FF2B5EF4-FFF2-40B4-BE49-F238E27FC236}">
                <a16:creationId xmlns:a16="http://schemas.microsoft.com/office/drawing/2014/main" id="{936AB381-F4D3-0049-A793-616F5F2AA6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8" name="Rectangle 3">
            <a:extLst>
              <a:ext uri="{FF2B5EF4-FFF2-40B4-BE49-F238E27FC236}">
                <a16:creationId xmlns:a16="http://schemas.microsoft.com/office/drawing/2014/main" id="{FDFD35D8-EE33-5042-AC01-AD59C1E257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136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>
            <a:extLst>
              <a:ext uri="{FF2B5EF4-FFF2-40B4-BE49-F238E27FC236}">
                <a16:creationId xmlns:a16="http://schemas.microsoft.com/office/drawing/2014/main" id="{75315BD2-B47A-734C-A6C8-18E538A489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>
            <a:extLst>
              <a:ext uri="{FF2B5EF4-FFF2-40B4-BE49-F238E27FC236}">
                <a16:creationId xmlns:a16="http://schemas.microsoft.com/office/drawing/2014/main" id="{0132ACCC-9CE9-8F45-BC5B-2FFC045092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75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>
            <a:extLst>
              <a:ext uri="{FF2B5EF4-FFF2-40B4-BE49-F238E27FC236}">
                <a16:creationId xmlns:a16="http://schemas.microsoft.com/office/drawing/2014/main" id="{C04C2F1A-B013-2840-BFD8-7092B8CAB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4" name="Rectangle 3">
            <a:extLst>
              <a:ext uri="{FF2B5EF4-FFF2-40B4-BE49-F238E27FC236}">
                <a16:creationId xmlns:a16="http://schemas.microsoft.com/office/drawing/2014/main" id="{79EF43ED-18D3-EF4E-9E34-FAFACEAD51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950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E49152AC-450F-A647-9BF9-6A97294E85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4" name="Rectangle 3">
            <a:extLst>
              <a:ext uri="{FF2B5EF4-FFF2-40B4-BE49-F238E27FC236}">
                <a16:creationId xmlns:a16="http://schemas.microsoft.com/office/drawing/2014/main" id="{D1EE36FA-DF8F-F741-81CC-F6E56F7E5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8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7BE3F057-CBD0-2B4C-A240-75C859DD77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679AA39B-D5C7-D741-99EA-BBBBE4C65F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467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>
            <a:extLst>
              <a:ext uri="{FF2B5EF4-FFF2-40B4-BE49-F238E27FC236}">
                <a16:creationId xmlns:a16="http://schemas.microsoft.com/office/drawing/2014/main" id="{8584EFFB-F654-8344-9C26-D20C8592D7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>
            <a:extLst>
              <a:ext uri="{FF2B5EF4-FFF2-40B4-BE49-F238E27FC236}">
                <a16:creationId xmlns:a16="http://schemas.microsoft.com/office/drawing/2014/main" id="{6D8E41A7-AEC6-E343-8D9D-1E05929B55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54275" name="Slide Number Placeholder 3">
            <a:extLst>
              <a:ext uri="{FF2B5EF4-FFF2-40B4-BE49-F238E27FC236}">
                <a16:creationId xmlns:a16="http://schemas.microsoft.com/office/drawing/2014/main" id="{1315E830-2707-E541-85BF-6DCCCF4259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822A0-9FAB-484C-9382-2CC268B3805B}" type="slidenum">
              <a:rPr lang="en-US" altLang="en-US" smtClean="0">
                <a:cs typeface="Arial" panose="020B0604020202020204" pitchFamily="34" charset="0"/>
              </a:rPr>
              <a:pPr/>
              <a:t>6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0285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D1F2F228-8000-B64C-B1EA-7974D26A3F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7A4B3705-95DB-5C46-ACAF-17A3B63114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646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7A809FBD-6013-5C4F-A43D-8D1CE70F75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0" name="Rectangle 3">
            <a:extLst>
              <a:ext uri="{FF2B5EF4-FFF2-40B4-BE49-F238E27FC236}">
                <a16:creationId xmlns:a16="http://schemas.microsoft.com/office/drawing/2014/main" id="{A34FE4F4-0490-8C47-9E50-FEDB8CA91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9346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5E9EB8A9-83E2-6445-AC05-B24D41891B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49E0CAA9-27FE-C14A-8910-F5186339B2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9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F01C6DE0-D07D-C14E-8D21-A949E88034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>
            <a:extLst>
              <a:ext uri="{FF2B5EF4-FFF2-40B4-BE49-F238E27FC236}">
                <a16:creationId xmlns:a16="http://schemas.microsoft.com/office/drawing/2014/main" id="{410C8DB9-4C79-6342-BAAD-5B563B9BCD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312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11300BDA-AA7B-104B-A622-6541D46F13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4" name="Rectangle 3">
            <a:extLst>
              <a:ext uri="{FF2B5EF4-FFF2-40B4-BE49-F238E27FC236}">
                <a16:creationId xmlns:a16="http://schemas.microsoft.com/office/drawing/2014/main" id="{7B9A6375-B458-E54A-9ABE-6381205CB7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1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DE823-C3DD-BB49-B8C3-34ED263430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F866A0-2988-2144-AC9B-969BB92AF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8B37D-058D-FD44-B8A5-1B9E9E1C7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27300-A23D-1A44-8D8F-F6E38E4A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21DB2-6D66-004D-A5BA-0D67D48B2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6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1F5C-BE7B-7245-BA39-5439A628A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858F46-B952-E340-BBF1-0D2275A33B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BE237-FE2F-4448-8B48-B0AD4AA7E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69A8F-ED80-2B42-8069-D7B2C7E9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3D93D-18D7-6D49-9C01-FC1411B8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19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3BE45F-D689-3E44-B2D1-973097DE09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D900E-F6AD-3247-B1F5-A5DE642071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A9472-0789-5341-8491-23C267754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13304-1AB7-D040-B48B-924F75939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BEC7F-FE10-7448-934F-30A95D5A0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45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EE7D3CE-1BAD-1041-B8B4-F85529542DE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FDBF32B-38E2-D948-994C-D6B2E7350DF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5F594D8-3EB7-9B48-8EB1-A650F01EB1C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24B3B-AB30-BB40-9BCC-F23DDB02A2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1970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2167" y="228601"/>
            <a:ext cx="11387667" cy="5870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D24B614-F0F9-F64F-A219-5C1E9E0FA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EF60321-5A1E-054B-BB2D-93221F8AA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88E8B74-6484-E740-9413-380D837E7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017EE-73D7-014E-8B54-09E507FFF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3138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0F9B44F-4019-994B-8EFA-CABA5FA3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0722376-B901-2749-A9F4-A97A199BB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A790E87-2B8D-4241-94D4-3D08FE75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AD595-7184-E34D-A00A-A33C0AC5EC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176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E565B-FE31-0F49-8862-0E43B2D2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60FD46-0493-4C42-9A8D-A3C8B3AEAA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3B95E-60C1-CA42-A5CB-CE7DD012B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B7FD6-384E-9B41-A04B-E893BBDD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A63A2-BD78-F94F-8549-93FA62CF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1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B31D-457E-0944-B6AE-E2169140F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9D4C91-F73E-6D45-AF60-5B007AE986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D6997-7F96-2346-A884-F60B450D8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4F91A3-7C0B-A44F-9812-101F5290D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2A8C0-4A0E-184D-BD5A-AB703F650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396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8747C-A244-A849-BBE1-C1C030B18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55BF5-311C-4443-9663-DC7497FD6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121F6-E114-A245-9ECD-5EED9DBFAB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1A77F-A257-D44A-9F13-B223304D6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206FAE-6F08-9144-9EBC-CCE9A159E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B710A-0C3E-DF47-80F9-C6A865ED2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161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EB91-6978-6742-B2F2-0D2C2D72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36A32C-5A3D-3647-8ED7-E16E5A034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28DFE-7EF4-394C-BD73-DD1829C04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0F8F6-27FB-0143-BF19-34440B88CC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B810E-510A-6548-8098-5780F9D80F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4EE8C2-7270-8A43-B942-0E8167A05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78437F-659F-7D48-885B-2CBB5A3D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2281FB-AAF0-7248-B3CA-E5696248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33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D57E3-0BDE-3F45-A263-1EB0C4B9B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45AF2-14BA-8147-BCCB-4D2D7C76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83A73-4B54-4941-8FFC-080D646B8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19C8BA-59E0-D144-834D-4B9F40E2F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57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AE92D-C106-6349-AB30-B11BEC9AC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D62DB7-53F4-ED43-9B2B-40A42873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A01E0C-B5FF-4B4D-9023-F4583FB47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68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E45E2E-1E34-964D-9BE3-EC21B63D1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ACB86-E0D4-8F49-82ED-54BA94B110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DE45E-FDEC-DD4B-B07B-87FADD34D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D45393-2044-B341-ADF9-4EA30BEA5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18398-387F-3649-9D66-AD6449D7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78BDAE-7F73-4E41-A0B8-3820DDB32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083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B5EE4-B80C-6147-87AF-0790F2DFB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328FC-F730-7941-A09F-89EC7530A2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EE54FD-A4ED-7E4D-A013-8198F637FF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6AA99F-D353-F94F-8C01-5E6F88BD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1A10E-D48B-0A46-B520-0A887EB9D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01FE46-424A-2645-B010-159CC569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5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5EDBA7-D49C-354B-9BD0-1BA58313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0A745E-E845-BB40-B944-BDA1CE3DD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13977-756D-3A42-8BF5-346DF6B5A1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4B1A9-7133-0648-9E24-91B6D303F193}" type="datetimeFigureOut">
              <a:rPr lang="en-US" smtClean="0"/>
              <a:t>11/20/25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11A91-14F7-7B41-B917-207296AABC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45FE7-C02E-1F47-A506-A0CAC22B1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7F30D-715F-CD48-954A-1B9C06A1F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38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://www.apollojets.com/2013-cherry-blossom-festival-washington-d-c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hyperlink" Target="http://www.dcunited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bcollins@huhosp.org" TargetMode="External"/><Relationship Id="rId2" Type="http://schemas.openxmlformats.org/officeDocument/2006/relationships/hyperlink" Target="mailto:l_s_jones@howard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hyperlink" Target="http://www.howardophthointerview.com/" TargetMode="External"/><Relationship Id="rId4" Type="http://schemas.openxmlformats.org/officeDocument/2006/relationships/hyperlink" Target="https://medicine.howard.edu/education/graduate-medical-education-gme/residency/ophthalmology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375B846-D10C-1F47-BF14-9D2BC11A0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29083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0901" name="TextBox 1">
            <a:extLst>
              <a:ext uri="{FF2B5EF4-FFF2-40B4-BE49-F238E27FC236}">
                <a16:creationId xmlns:a16="http://schemas.microsoft.com/office/drawing/2014/main" id="{2C51A85A-0083-EA44-A413-73394CD79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5497179"/>
            <a:ext cx="6781800" cy="52322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Welcome Applicants</a:t>
            </a:r>
            <a:endParaRPr lang="en-US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45059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9C74827-A56B-2F4B-9548-FDC0F82B6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DFE"/>
              </a:clrFrom>
              <a:clrTo>
                <a:srgbClr val="FC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1295401"/>
            <a:ext cx="602615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8438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>
            <a:extLst>
              <a:ext uri="{FF2B5EF4-FFF2-40B4-BE49-F238E27FC236}">
                <a16:creationId xmlns:a16="http://schemas.microsoft.com/office/drawing/2014/main" id="{0226657C-A3D6-B041-B4C7-0FEE1517B1BF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Educational Activities</a:t>
            </a:r>
          </a:p>
        </p:txBody>
      </p:sp>
      <p:sp>
        <p:nvSpPr>
          <p:cNvPr id="61442" name="Rectangle 3">
            <a:extLst>
              <a:ext uri="{FF2B5EF4-FFF2-40B4-BE49-F238E27FC236}">
                <a16:creationId xmlns:a16="http://schemas.microsoft.com/office/drawing/2014/main" id="{576F1BDC-D703-DD4A-95A9-5CE3E3F7BC96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1192192" y="1690688"/>
            <a:ext cx="4891108" cy="4852987"/>
          </a:xfrm>
        </p:spPr>
        <p:txBody>
          <a:bodyPr>
            <a:normAutofit/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1800" dirty="0">
                <a:ea typeface="ＭＳ Ｐゴシック" panose="020B0600070205080204" pitchFamily="34" charset="-128"/>
              </a:rPr>
              <a:t>Wet Labs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ea typeface="ＭＳ Ｐゴシック" panose="020B0600070205080204" pitchFamily="34" charset="-128"/>
              </a:rPr>
              <a:t>Friday afternoon lab time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ea typeface="ＭＳ Ｐゴシック" panose="020B0600070205080204" pitchFamily="34" charset="-128"/>
              </a:rPr>
              <a:t>Monthly skills training with industry partners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ea typeface="ＭＳ Ｐゴシック" panose="020B0600070205080204" pitchFamily="34" charset="-128"/>
              </a:rPr>
              <a:t>At least 2 annual larger wet labs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ea typeface="ＭＳ Ｐゴシック" panose="020B0600070205080204" pitchFamily="34" charset="-128"/>
              </a:rPr>
              <a:t>Access to </a:t>
            </a:r>
            <a:r>
              <a:rPr lang="en-US" altLang="en-US" sz="1400" dirty="0" err="1">
                <a:ea typeface="ＭＳ Ｐゴシック" panose="020B0600070205080204" pitchFamily="34" charset="-128"/>
              </a:rPr>
              <a:t>EyeSi</a:t>
            </a:r>
            <a:r>
              <a:rPr lang="en-US" altLang="en-US" sz="1400" dirty="0">
                <a:ea typeface="ＭＳ Ｐゴシック" panose="020B0600070205080204" pitchFamily="34" charset="-128"/>
              </a:rPr>
              <a:t> Surgical Simulator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ea typeface="ＭＳ Ｐゴシック" panose="020B0600070205080204" pitchFamily="34" charset="-128"/>
              </a:rPr>
              <a:t>Seniors participate in AAO SCOR curriculum</a:t>
            </a:r>
          </a:p>
        </p:txBody>
      </p:sp>
      <p:pic>
        <p:nvPicPr>
          <p:cNvPr id="61443" name="Picture 2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F33CC466-CDEA-D440-9176-652B3C097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1" y="1752601"/>
            <a:ext cx="3402013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3" descr="A picture containing person, person, table, person&#10;&#10;Description automatically generated">
            <a:extLst>
              <a:ext uri="{FF2B5EF4-FFF2-40B4-BE49-F238E27FC236}">
                <a16:creationId xmlns:a16="http://schemas.microsoft.com/office/drawing/2014/main" id="{252B6AB8-6755-7942-90AF-67E9B45B3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438" y="3319464"/>
            <a:ext cx="4413250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Picture 4">
            <a:extLst>
              <a:ext uri="{FF2B5EF4-FFF2-40B4-BE49-F238E27FC236}">
                <a16:creationId xmlns:a16="http://schemas.microsoft.com/office/drawing/2014/main" id="{FC01D661-A4B9-ED42-80FE-3B4405461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300" y="4400550"/>
            <a:ext cx="34163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312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>
            <a:extLst>
              <a:ext uri="{FF2B5EF4-FFF2-40B4-BE49-F238E27FC236}">
                <a16:creationId xmlns:a16="http://schemas.microsoft.com/office/drawing/2014/main" id="{ED20F0A6-F486-014C-8B67-1E4EBE272B0D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8200" y="26758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Educational Activities</a:t>
            </a:r>
          </a:p>
        </p:txBody>
      </p:sp>
      <p:sp>
        <p:nvSpPr>
          <p:cNvPr id="63490" name="Rectangle 3">
            <a:extLst>
              <a:ext uri="{FF2B5EF4-FFF2-40B4-BE49-F238E27FC236}">
                <a16:creationId xmlns:a16="http://schemas.microsoft.com/office/drawing/2014/main" id="{73E420FD-FF2D-BD44-B2D2-007FEA60DE07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2197100" y="1582928"/>
            <a:ext cx="3886200" cy="45593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000">
                <a:ea typeface="ＭＳ Ｐゴシック" panose="020B0600070205080204" pitchFamily="34" charset="-128"/>
              </a:rPr>
              <a:t>Advocacy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>
                <a:ea typeface="ＭＳ Ｐゴシック" panose="020B0600070205080204" pitchFamily="34" charset="-128"/>
              </a:rPr>
              <a:t>AAO Congressional Advocacy Day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>
                <a:ea typeface="ＭＳ Ｐゴシック" panose="020B0600070205080204" pitchFamily="34" charset="-128"/>
              </a:rPr>
              <a:t>WDCMOS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>
                <a:ea typeface="ＭＳ Ｐゴシック" panose="020B0600070205080204" pitchFamily="34" charset="-128"/>
              </a:rPr>
              <a:t>Proximity to Capitol Hill</a:t>
            </a:r>
          </a:p>
        </p:txBody>
      </p:sp>
      <p:pic>
        <p:nvPicPr>
          <p:cNvPr id="63491" name="Picture 4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418A05EE-3043-354E-9E92-E0A3650E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081529"/>
            <a:ext cx="4594225" cy="344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2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14A513-C97F-E042-92D4-22EC45CE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1" t="8569" r="4507" b="48997"/>
          <a:stretch>
            <a:fillRect/>
          </a:stretch>
        </p:blipFill>
        <p:spPr bwMode="auto">
          <a:xfrm>
            <a:off x="8026400" y="1582928"/>
            <a:ext cx="21844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0D50FC2-116B-854B-B564-A83BCF226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919728"/>
            <a:ext cx="3454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A94202-BDBB-5E49-9731-1BE478801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8182" r="-909" b="25455"/>
          <a:stretch>
            <a:fillRect/>
          </a:stretch>
        </p:blipFill>
        <p:spPr bwMode="auto">
          <a:xfrm>
            <a:off x="5129213" y="2640204"/>
            <a:ext cx="2894012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2602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>
            <a:extLst>
              <a:ext uri="{FF2B5EF4-FFF2-40B4-BE49-F238E27FC236}">
                <a16:creationId xmlns:a16="http://schemas.microsoft.com/office/drawing/2014/main" id="{578158E9-1C24-0242-9087-5D87BF19276D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8200" y="133477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Educational Activities</a:t>
            </a:r>
          </a:p>
        </p:txBody>
      </p:sp>
      <p:sp>
        <p:nvSpPr>
          <p:cNvPr id="65538" name="Rectangle 3">
            <a:extLst>
              <a:ext uri="{FF2B5EF4-FFF2-40B4-BE49-F238E27FC236}">
                <a16:creationId xmlns:a16="http://schemas.microsoft.com/office/drawing/2014/main" id="{FB67FFB0-83C8-9D43-A763-586DD46CFA8D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2197100" y="1597152"/>
            <a:ext cx="5422900" cy="4508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>
                <a:ea typeface="ＭＳ Ｐゴシック" panose="020B0600070205080204" pitchFamily="34" charset="-128"/>
              </a:rPr>
              <a:t>National Conferences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>
                <a:ea typeface="ＭＳ Ｐゴシック" panose="020B0600070205080204" pitchFamily="34" charset="-128"/>
              </a:rPr>
              <a:t>Residents and faculty are encouraged to submit to and present at national conferences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>
                <a:ea typeface="ＭＳ Ｐゴシック" panose="020B0600070205080204" pitchFamily="34" charset="-128"/>
              </a:rPr>
              <a:t>GME reimburses the cost for travel and attendance at up to 2 conferences annually if the resident is the presenting author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>
                <a:ea typeface="ＭＳ Ｐゴシック" panose="020B0600070205080204" pitchFamily="34" charset="-128"/>
              </a:rPr>
              <a:t>Senior residents are reimbursed for costs associated with participation in the AAO annual meeting</a:t>
            </a:r>
          </a:p>
        </p:txBody>
      </p:sp>
      <p:pic>
        <p:nvPicPr>
          <p:cNvPr id="65539" name="Picture 2" descr="A person standing on a stage in front of a curtain&#10;&#10;Description automatically generated">
            <a:extLst>
              <a:ext uri="{FF2B5EF4-FFF2-40B4-BE49-F238E27FC236}">
                <a16:creationId xmlns:a16="http://schemas.microsoft.com/office/drawing/2014/main" id="{DB6B8F3B-5EDC-6C41-BE31-4673759EE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" t="8453" r="3635"/>
          <a:stretch>
            <a:fillRect/>
          </a:stretch>
        </p:blipFill>
        <p:spPr bwMode="auto">
          <a:xfrm>
            <a:off x="7646989" y="1359028"/>
            <a:ext cx="2395537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8B3D926-4DBA-0244-9187-42DE8725A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2" t="7843"/>
          <a:stretch>
            <a:fillRect/>
          </a:stretch>
        </p:blipFill>
        <p:spPr bwMode="auto">
          <a:xfrm>
            <a:off x="2216151" y="4035552"/>
            <a:ext cx="3427413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10" descr="A picture containing indoor, person, person, newspaper&#10;&#10;Description automatically generated">
            <a:extLst>
              <a:ext uri="{FF2B5EF4-FFF2-40B4-BE49-F238E27FC236}">
                <a16:creationId xmlns:a16="http://schemas.microsoft.com/office/drawing/2014/main" id="{8AC53454-A793-5C47-9299-50C732517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6" b="5125"/>
          <a:stretch>
            <a:fillRect/>
          </a:stretch>
        </p:blipFill>
        <p:spPr bwMode="auto">
          <a:xfrm>
            <a:off x="5859464" y="4041902"/>
            <a:ext cx="3870325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85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>
            <a:extLst>
              <a:ext uri="{FF2B5EF4-FFF2-40B4-BE49-F238E27FC236}">
                <a16:creationId xmlns:a16="http://schemas.microsoft.com/office/drawing/2014/main" id="{9DB63AAE-D20E-4D4F-814A-DEF416FC04F5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2209800" y="347664"/>
            <a:ext cx="8229600" cy="1252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Robust Surgical Volumes and Clinical Pathology</a:t>
            </a:r>
          </a:p>
        </p:txBody>
      </p:sp>
      <p:pic>
        <p:nvPicPr>
          <p:cNvPr id="67586" name="Picture 4">
            <a:extLst>
              <a:ext uri="{FF2B5EF4-FFF2-40B4-BE49-F238E27FC236}">
                <a16:creationId xmlns:a16="http://schemas.microsoft.com/office/drawing/2014/main" id="{CC9CC750-D421-D349-A37F-513ED3865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825" y="1825626"/>
            <a:ext cx="91440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10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115ADEDE-9DA1-394E-B2D3-5535A9693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048000"/>
            <a:ext cx="3886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12" descr="Two people standing in a room&#10;&#10;Description automatically generated">
            <a:extLst>
              <a:ext uri="{FF2B5EF4-FFF2-40B4-BE49-F238E27FC236}">
                <a16:creationId xmlns:a16="http://schemas.microsoft.com/office/drawing/2014/main" id="{DBF1FBCA-4432-9E43-A96A-0F107930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6667" r="14999" b="2199"/>
          <a:stretch>
            <a:fillRect/>
          </a:stretch>
        </p:blipFill>
        <p:spPr bwMode="auto">
          <a:xfrm>
            <a:off x="3292476" y="3048001"/>
            <a:ext cx="3260725" cy="253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E9ABCD-9365-C74F-8CA6-7A5FE6BC4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953000"/>
            <a:ext cx="38290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64681EA-85F1-7444-9D30-5A84343A02D6}"/>
              </a:ext>
            </a:extLst>
          </p:cNvPr>
          <p:cNvSpPr/>
          <p:nvPr/>
        </p:nvSpPr>
        <p:spPr>
          <a:xfrm>
            <a:off x="5353050" y="2667000"/>
            <a:ext cx="4381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6C3DDD2-DA08-494E-8490-EE54DF77D84F}"/>
              </a:ext>
            </a:extLst>
          </p:cNvPr>
          <p:cNvSpPr/>
          <p:nvPr/>
        </p:nvSpPr>
        <p:spPr>
          <a:xfrm>
            <a:off x="7562850" y="2667000"/>
            <a:ext cx="4381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0B5B52-C956-444D-89EB-65F2FDA43A68}"/>
              </a:ext>
            </a:extLst>
          </p:cNvPr>
          <p:cNvSpPr/>
          <p:nvPr/>
        </p:nvSpPr>
        <p:spPr>
          <a:xfrm>
            <a:off x="9753600" y="2667000"/>
            <a:ext cx="438150" cy="2286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630862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>
            <a:extLst>
              <a:ext uri="{FF2B5EF4-FFF2-40B4-BE49-F238E27FC236}">
                <a16:creationId xmlns:a16="http://schemas.microsoft.com/office/drawing/2014/main" id="{F41C8DEE-12E9-3A45-B6EC-914779D4BD60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8200" y="231013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Outreach to Underserved Communities</a:t>
            </a:r>
          </a:p>
        </p:txBody>
      </p:sp>
      <p:sp>
        <p:nvSpPr>
          <p:cNvPr id="69634" name="Rectangle 3">
            <a:extLst>
              <a:ext uri="{FF2B5EF4-FFF2-40B4-BE49-F238E27FC236}">
                <a16:creationId xmlns:a16="http://schemas.microsoft.com/office/drawing/2014/main" id="{156EA177-FAFF-D648-B6BE-C9073B61BAD8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1828800" y="1694688"/>
            <a:ext cx="5181600" cy="45085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000">
                <a:ea typeface="ＭＳ Ｐゴシック" panose="020B0600070205080204" pitchFamily="34" charset="-128"/>
              </a:rPr>
              <a:t>Locally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>
                <a:ea typeface="ＭＳ Ｐゴシック" panose="020B0600070205080204" pitchFamily="34" charset="-128"/>
              </a:rPr>
              <a:t>Partner with our medical student group, Student Sight Savers, to provide community vision and glaucoma screenings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>
                <a:ea typeface="ＭＳ Ｐゴシック" panose="020B0600070205080204" pitchFamily="34" charset="-128"/>
              </a:rPr>
              <a:t>Visit local schools with Prevention of Blindness Society to provide vision screenings for elementary-aged children</a:t>
            </a:r>
            <a:endParaRPr lang="en-US" altLang="en-US" sz="1100">
              <a:ea typeface="ＭＳ Ｐゴシック" panose="020B0600070205080204" pitchFamily="34" charset="-128"/>
            </a:endParaRPr>
          </a:p>
        </p:txBody>
      </p:sp>
      <p:pic>
        <p:nvPicPr>
          <p:cNvPr id="6963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12F191E-1C80-AF43-B928-F9DC387D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00" b="14536"/>
          <a:stretch>
            <a:fillRect/>
          </a:stretch>
        </p:blipFill>
        <p:spPr bwMode="auto">
          <a:xfrm>
            <a:off x="1752600" y="3818764"/>
            <a:ext cx="296703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B563EAE-FAB6-6045-A364-6F6727AEF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1" r="7272"/>
          <a:stretch>
            <a:fillRect/>
          </a:stretch>
        </p:blipFill>
        <p:spPr bwMode="auto">
          <a:xfrm>
            <a:off x="4795838" y="3818764"/>
            <a:ext cx="40576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A70EBBD5-B009-0B49-B5E6-BA2ED74EC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8" b="13333"/>
          <a:stretch>
            <a:fillRect/>
          </a:stretch>
        </p:blipFill>
        <p:spPr bwMode="auto">
          <a:xfrm>
            <a:off x="7315200" y="1694689"/>
            <a:ext cx="31242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429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>
            <a:extLst>
              <a:ext uri="{FF2B5EF4-FFF2-40B4-BE49-F238E27FC236}">
                <a16:creationId xmlns:a16="http://schemas.microsoft.com/office/drawing/2014/main" id="{E6DEED57-78F7-EA4C-9CB5-BC902B792698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8200" y="170053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Outreach to Underserved Communities</a:t>
            </a:r>
          </a:p>
        </p:txBody>
      </p:sp>
      <p:sp>
        <p:nvSpPr>
          <p:cNvPr id="71682" name="Rectangle 3">
            <a:extLst>
              <a:ext uri="{FF2B5EF4-FFF2-40B4-BE49-F238E27FC236}">
                <a16:creationId xmlns:a16="http://schemas.microsoft.com/office/drawing/2014/main" id="{AAE1A053-1F47-5446-831E-4BD10F2BBA26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2197100" y="2230628"/>
            <a:ext cx="7785100" cy="42037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000">
                <a:ea typeface="ＭＳ Ｐゴシック" panose="020B0600070205080204" pitchFamily="34" charset="-128"/>
              </a:rPr>
              <a:t>Globally -- in the recent past, residents have been able to do outreach/mission trips to the following countries with attendings that have also traveled to such places:</a:t>
            </a:r>
            <a:endParaRPr lang="en-US" altLang="en-US" sz="1600">
              <a:ea typeface="ＭＳ Ｐゴシック" panose="020B0600070205080204" pitchFamily="34" charset="-128"/>
            </a:endParaRP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800">
                <a:ea typeface="ＭＳ Ｐゴシック" panose="020B0600070205080204" pitchFamily="34" charset="-128"/>
              </a:rPr>
              <a:t>Haiti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800">
                <a:ea typeface="ＭＳ Ｐゴシック" panose="020B0600070205080204" pitchFamily="34" charset="-128"/>
              </a:rPr>
              <a:t>Ethiopia/Egypt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800">
                <a:ea typeface="ＭＳ Ｐゴシック" panose="020B0600070205080204" pitchFamily="34" charset="-128"/>
              </a:rPr>
              <a:t>Nigeria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800">
                <a:ea typeface="ＭＳ Ｐゴシック" panose="020B0600070205080204" pitchFamily="34" charset="-128"/>
              </a:rPr>
              <a:t>Ecuador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800">
                <a:ea typeface="ＭＳ Ｐゴシック" panose="020B0600070205080204" pitchFamily="34" charset="-128"/>
              </a:rPr>
              <a:t>Honduras </a:t>
            </a:r>
          </a:p>
          <a:p>
            <a:pPr eaLnBrk="1" hangingPunct="1">
              <a:buFont typeface="Wingdings" pitchFamily="2" charset="2"/>
              <a:buChar char="§"/>
            </a:pPr>
            <a:endParaRPr lang="en-US" altLang="en-US" sz="1400">
              <a:ea typeface="ＭＳ Ｐゴシック" panose="020B0600070205080204" pitchFamily="34" charset="-128"/>
            </a:endParaRPr>
          </a:p>
        </p:txBody>
      </p:sp>
      <p:pic>
        <p:nvPicPr>
          <p:cNvPr id="7168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4996CFFD-A072-F244-89F4-B9777DF82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8" b="2200"/>
          <a:stretch>
            <a:fillRect/>
          </a:stretch>
        </p:blipFill>
        <p:spPr bwMode="auto">
          <a:xfrm>
            <a:off x="4572001" y="3233928"/>
            <a:ext cx="4938713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08688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>
            <a:extLst>
              <a:ext uri="{FF2B5EF4-FFF2-40B4-BE49-F238E27FC236}">
                <a16:creationId xmlns:a16="http://schemas.microsoft.com/office/drawing/2014/main" id="{236B7BAC-9483-2F4B-AD57-A2A5227DEBC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838200" y="84709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Where do our residents end up?</a:t>
            </a:r>
          </a:p>
        </p:txBody>
      </p:sp>
      <p:sp>
        <p:nvSpPr>
          <p:cNvPr id="73730" name="Content Placeholder 5">
            <a:extLst>
              <a:ext uri="{FF2B5EF4-FFF2-40B4-BE49-F238E27FC236}">
                <a16:creationId xmlns:a16="http://schemas.microsoft.com/office/drawing/2014/main" id="{1A9B9540-70CC-F242-AC66-9BA37BD5E9A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1117792"/>
            <a:ext cx="4825519" cy="5389681"/>
          </a:xfr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2022</a:t>
            </a:r>
          </a:p>
          <a:p>
            <a:pPr lvl="1"/>
            <a:r>
              <a:rPr lang="en-US" altLang="en-US" sz="1200" dirty="0">
                <a:ea typeface="ＭＳ Ｐゴシック" panose="020B0600070205080204" pitchFamily="34" charset="-128"/>
              </a:rPr>
              <a:t>Ali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Allahdina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Glaucoma, University of Illinois</a:t>
            </a:r>
          </a:p>
          <a:p>
            <a:pPr lvl="1"/>
            <a:r>
              <a:rPr lang="en-US" altLang="en-US" sz="1200" dirty="0">
                <a:ea typeface="ＭＳ Ｐゴシック" panose="020B0600070205080204" pitchFamily="34" charset="-128"/>
              </a:rPr>
              <a:t>Simone Ferguson – Comprehensive Private Practice, Detroit, MI</a:t>
            </a:r>
          </a:p>
          <a:p>
            <a:pPr lvl="1"/>
            <a:r>
              <a:rPr lang="en-US" altLang="en-US" sz="1200" dirty="0">
                <a:ea typeface="ＭＳ Ｐゴシック" panose="020B0600070205080204" pitchFamily="34" charset="-128"/>
              </a:rPr>
              <a:t>Rodney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Guiseppi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Surgical Retina, University of Texas Galveston</a:t>
            </a:r>
            <a:endParaRPr lang="en-US" altLang="en-US" sz="105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2021</a:t>
            </a:r>
          </a:p>
          <a:p>
            <a:pPr lvl="1"/>
            <a:r>
              <a:rPr lang="en-US" altLang="en-US" sz="1200" dirty="0" err="1">
                <a:ea typeface="ＭＳ Ｐゴシック" panose="020B0600070205080204" pitchFamily="34" charset="-128"/>
              </a:rPr>
              <a:t>Asima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Bajwa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Glaucoma, Yale</a:t>
            </a:r>
          </a:p>
          <a:p>
            <a:pPr lvl="1"/>
            <a:r>
              <a:rPr lang="en-US" altLang="en-US" sz="1200" dirty="0">
                <a:ea typeface="ＭＳ Ｐゴシック" panose="020B0600070205080204" pitchFamily="34" charset="-128"/>
              </a:rPr>
              <a:t>Elizabeth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Wanja</a:t>
            </a:r>
            <a:r>
              <a:rPr lang="en-US" altLang="en-US" sz="1200" dirty="0">
                <a:ea typeface="ＭＳ Ｐゴシック" panose="020B0600070205080204" pitchFamily="34" charset="-128"/>
              </a:rPr>
              <a:t> Mathenge – Global Ophthalmology, Stanford</a:t>
            </a:r>
          </a:p>
          <a:p>
            <a:pPr lvl="1"/>
            <a:r>
              <a:rPr lang="en-US" altLang="en-US" sz="1200" dirty="0">
                <a:ea typeface="ＭＳ Ｐゴシック" panose="020B0600070205080204" pitchFamily="34" charset="-128"/>
              </a:rPr>
              <a:t>Clarke Nelson – Comprehensive Private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Practive</a:t>
            </a:r>
            <a:r>
              <a:rPr lang="en-US" altLang="en-US" sz="1200" dirty="0">
                <a:ea typeface="ＭＳ Ｐゴシック" panose="020B0600070205080204" pitchFamily="34" charset="-128"/>
              </a:rPr>
              <a:t>, Baltimore, MD</a:t>
            </a: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2020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Nathan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Kanyinda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Oculoplastics</a:t>
            </a:r>
            <a:r>
              <a:rPr lang="en-US" altLang="en-US" sz="1200" dirty="0">
                <a:ea typeface="ＭＳ Ｐゴシック" panose="020B0600070205080204" pitchFamily="34" charset="-128"/>
              </a:rPr>
              <a:t>, University of New Mexico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Arlen Brent Richard – Comprehensive, Ochsner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Matthew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Tadrus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Comprehensive Private Practice, Access Eye, VA</a:t>
            </a: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2019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Pavan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Angadi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Comprehensive, VAMC Charlotte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Cristina Lopez-Beauchamp – Glaucoma, USF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Alexandros Pappas – Comprehensive Private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Practive</a:t>
            </a:r>
            <a:r>
              <a:rPr lang="en-US" altLang="en-US" sz="1200" dirty="0">
                <a:ea typeface="ＭＳ Ｐゴシック" panose="020B0600070205080204" pitchFamily="34" charset="-128"/>
              </a:rPr>
              <a:t>, Pinnacle Eye, FL</a:t>
            </a: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2018</a:t>
            </a:r>
          </a:p>
          <a:p>
            <a:pPr marL="552450" lvl="2"/>
            <a:r>
              <a:rPr lang="en-US" altLang="en-US" sz="1200" dirty="0">
                <a:ea typeface="ＭＳ Ｐゴシック" panose="020B0600070205080204" pitchFamily="34" charset="-128"/>
              </a:rPr>
              <a:t>Faisal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Ridha</a:t>
            </a:r>
            <a:r>
              <a:rPr lang="en-US" altLang="en-US" sz="1200" dirty="0">
                <a:ea typeface="ＭＳ Ｐゴシック" panose="020B0600070205080204" pitchFamily="34" charset="-128"/>
              </a:rPr>
              <a:t>, Glaucoma, Kresge</a:t>
            </a: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1200" dirty="0" err="1">
                <a:ea typeface="ＭＳ Ｐゴシック" panose="020B0600070205080204" pitchFamily="34" charset="-128"/>
              </a:rPr>
              <a:t>Shadi</a:t>
            </a:r>
            <a:r>
              <a:rPr lang="en-US" altLang="en-US" sz="1200" dirty="0">
                <a:ea typeface="ＭＳ Ｐゴシック" panose="020B0600070205080204" pitchFamily="34" charset="-128"/>
              </a:rPr>
              <a:t> Davis –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Oculoplastics</a:t>
            </a:r>
            <a:r>
              <a:rPr lang="en-US" altLang="en-US" sz="1200" dirty="0">
                <a:ea typeface="ＭＳ Ｐゴシック" panose="020B0600070205080204" pitchFamily="34" charset="-128"/>
              </a:rPr>
              <a:t>, USF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Nathan Abraham</a:t>
            </a:r>
            <a:r>
              <a:rPr lang="mr-IN" altLang="en-US" sz="1200" dirty="0">
                <a:ea typeface="ＭＳ Ｐゴシック" panose="020B0600070205080204" pitchFamily="34" charset="-128"/>
              </a:rPr>
              <a:t>–</a:t>
            </a:r>
            <a:r>
              <a:rPr lang="en-US" altLang="en-US" sz="1200" dirty="0">
                <a:ea typeface="ＭＳ Ｐゴシック" panose="020B0600070205080204" pitchFamily="34" charset="-128"/>
              </a:rPr>
              <a:t> Cornea, UCLA</a:t>
            </a:r>
          </a:p>
        </p:txBody>
      </p:sp>
      <p:sp>
        <p:nvSpPr>
          <p:cNvPr id="73731" name="Content Placeholder 3">
            <a:extLst>
              <a:ext uri="{FF2B5EF4-FFF2-40B4-BE49-F238E27FC236}">
                <a16:creationId xmlns:a16="http://schemas.microsoft.com/office/drawing/2014/main" id="{9B9A853E-37D1-6149-BDEC-80F1D71575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37731" y="880696"/>
            <a:ext cx="5625378" cy="6156354"/>
          </a:xfrm>
        </p:spPr>
        <p:txBody>
          <a:bodyPr>
            <a:normAutofit/>
          </a:bodyPr>
          <a:lstStyle/>
          <a:p>
            <a:pPr eaLnBrk="1" hangingPunct="1">
              <a:buFont typeface="Symbol" pitchFamily="2" charset="2"/>
              <a:buNone/>
            </a:pP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2017</a:t>
            </a:r>
          </a:p>
          <a:p>
            <a:pPr marL="552450" lvl="2"/>
            <a:r>
              <a:rPr lang="en-US" altLang="en-US" sz="1200" dirty="0">
                <a:ea typeface="ＭＳ Ｐゴシック" panose="020B0600070205080204" pitchFamily="34" charset="-128"/>
              </a:rPr>
              <a:t>Mehul Patel, Comprehensive Academic, UCF</a:t>
            </a: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Valerie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Lerebours</a:t>
            </a:r>
            <a:r>
              <a:rPr lang="en-US" altLang="en-US" sz="1200" dirty="0">
                <a:ea typeface="ＭＳ Ｐゴシック" panose="020B0600070205080204" pitchFamily="34" charset="-128"/>
              </a:rPr>
              <a:t>—Medical Retina, Orlando VA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Erica Alvarez</a:t>
            </a:r>
            <a:r>
              <a:rPr lang="mr-IN" altLang="en-US" sz="1200" dirty="0">
                <a:ea typeface="ＭＳ Ｐゴシック" panose="020B0600070205080204" pitchFamily="34" charset="-128"/>
              </a:rPr>
              <a:t>–</a:t>
            </a:r>
            <a:r>
              <a:rPr lang="en-US" altLang="en-US" sz="1200" dirty="0">
                <a:ea typeface="ＭＳ Ｐゴシック" panose="020B0600070205080204" pitchFamily="34" charset="-128"/>
              </a:rPr>
              <a:t> Medical Retina, The Ohio State</a:t>
            </a:r>
          </a:p>
          <a:p>
            <a:r>
              <a:rPr lang="en-US" altLang="en-US" sz="1200" b="1" dirty="0">
                <a:ea typeface="ＭＳ Ｐゴシック" panose="020B0600070205080204" pitchFamily="34" charset="-128"/>
              </a:rPr>
              <a:t>Class of 2016</a:t>
            </a:r>
          </a:p>
          <a:p>
            <a:pPr marL="552450" lvl="2"/>
            <a:r>
              <a:rPr lang="en-US" altLang="en-US" sz="1200" dirty="0" err="1">
                <a:ea typeface="ＭＳ Ｐゴシック" panose="020B0600070205080204" pitchFamily="34" charset="-128"/>
              </a:rPr>
              <a:t>Chinwenwa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Okeagu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mr-IN" altLang="en-US" sz="1200" dirty="0">
                <a:ea typeface="ＭＳ Ｐゴシック" panose="020B0600070205080204" pitchFamily="34" charset="-128"/>
              </a:rPr>
              <a:t>–</a:t>
            </a:r>
            <a:r>
              <a:rPr lang="en-US" altLang="en-US" sz="1200" dirty="0">
                <a:ea typeface="ＭＳ Ｐゴシック" panose="020B0600070205080204" pitchFamily="34" charset="-128"/>
              </a:rPr>
              <a:t> Uveitis, Wilmer; Medical Retina, Orlando VA; Surgical Retina, Henry Ford</a:t>
            </a: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1200" dirty="0">
                <a:ea typeface="ＭＳ Ｐゴシック" panose="020B0600070205080204" pitchFamily="34" charset="-128"/>
              </a:rPr>
              <a:t>Katrina Chin Loy </a:t>
            </a:r>
            <a:r>
              <a:rPr lang="mr-IN" altLang="en-US" sz="1200" dirty="0">
                <a:ea typeface="ＭＳ Ｐゴシック" panose="020B0600070205080204" pitchFamily="34" charset="-128"/>
              </a:rPr>
              <a:t>–</a:t>
            </a:r>
            <a:r>
              <a:rPr lang="en-US" altLang="en-US" sz="1200" dirty="0">
                <a:ea typeface="ＭＳ Ｐゴシック" panose="020B0600070205080204" pitchFamily="34" charset="-128"/>
              </a:rPr>
              <a:t> Comprehensive Academic, HUH</a:t>
            </a:r>
          </a:p>
          <a:p>
            <a:pPr lvl="1"/>
            <a:r>
              <a:rPr lang="en-US" altLang="en-US" sz="1200" dirty="0" err="1">
                <a:ea typeface="ＭＳ Ｐゴシック" panose="020B0600070205080204" pitchFamily="34" charset="-128"/>
              </a:rPr>
              <a:t>Usiwoma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Abugo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mr-IN" altLang="en-US" sz="1200" dirty="0">
                <a:ea typeface="ＭＳ Ｐゴシック" panose="020B0600070205080204" pitchFamily="34" charset="-128"/>
              </a:rPr>
              <a:t>–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Oculoplastics</a:t>
            </a:r>
            <a:r>
              <a:rPr lang="en-US" altLang="en-US" sz="1200" dirty="0">
                <a:ea typeface="ＭＳ Ｐゴシック" panose="020B0600070205080204" pitchFamily="34" charset="-128"/>
              </a:rPr>
              <a:t>, Central Valley Eye</a:t>
            </a: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2015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Chris Burris – Ocular Pathology, University of Wisconsin,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Oculoplastics</a:t>
            </a:r>
            <a:r>
              <a:rPr lang="en-US" altLang="en-US" sz="1200" dirty="0">
                <a:ea typeface="ＭＳ Ｐゴシック" panose="020B0600070205080204" pitchFamily="34" charset="-128"/>
              </a:rPr>
              <a:t>, USF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Neal Desai – Comprehensive Private Practice, New York</a:t>
            </a: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2014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Nikisha Richards –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Oculoplastics</a:t>
            </a:r>
            <a:r>
              <a:rPr lang="en-US" altLang="en-US" sz="1200" dirty="0">
                <a:ea typeface="ＭＳ Ｐゴシック" panose="020B0600070205080204" pitchFamily="34" charset="-128"/>
              </a:rPr>
              <a:t>, University of Pittsburgh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Stephen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Odaibo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Medical Retina, University of Michigan</a:t>
            </a:r>
          </a:p>
          <a:p>
            <a:pPr lvl="1" eaLnBrk="1" hangingPunct="1"/>
            <a:r>
              <a:rPr lang="en-US" altLang="en-US" sz="1200" dirty="0" err="1">
                <a:ea typeface="ＭＳ Ｐゴシック" panose="020B0600070205080204" pitchFamily="34" charset="-128"/>
              </a:rPr>
              <a:t>Saima</a:t>
            </a:r>
            <a:r>
              <a:rPr lang="en-US" altLang="en-US" sz="1200" dirty="0">
                <a:ea typeface="ＭＳ Ｐゴシック" panose="020B0600070205080204" pitchFamily="34" charset="-128"/>
              </a:rPr>
              <a:t> Qureshi – Cornea, University of Minnesota</a:t>
            </a: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2013</a:t>
            </a:r>
          </a:p>
          <a:p>
            <a:pPr lvl="1" eaLnBrk="1" hangingPunct="1"/>
            <a:r>
              <a:rPr lang="en-US" altLang="en-US" sz="1200" dirty="0" err="1">
                <a:ea typeface="ＭＳ Ｐゴシック" panose="020B0600070205080204" pitchFamily="34" charset="-128"/>
              </a:rPr>
              <a:t>Ninita</a:t>
            </a:r>
            <a:r>
              <a:rPr lang="en-US" altLang="en-US" sz="1200" dirty="0">
                <a:ea typeface="ＭＳ Ｐゴシック" panose="020B0600070205080204" pitchFamily="34" charset="-128"/>
              </a:rPr>
              <a:t> Brown – Glaucoma, Duke University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Mona Kaleem – Glaucoma, Cleveland Clinic</a:t>
            </a:r>
          </a:p>
          <a:p>
            <a:pPr lvl="1" eaLnBrk="1" hangingPunct="1"/>
            <a:r>
              <a:rPr lang="en-US" altLang="en-US" sz="1200" dirty="0" err="1">
                <a:ea typeface="ＭＳ Ｐゴシック" panose="020B0600070205080204" pitchFamily="34" charset="-128"/>
              </a:rPr>
              <a:t>Mikelson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MomPremier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Surgical Retina, University of Texas, Galveston</a:t>
            </a: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1200" b="1" dirty="0">
                <a:ea typeface="ＭＳ Ｐゴシック" panose="020B0600070205080204" pitchFamily="34" charset="-128"/>
              </a:rPr>
              <a:t>Class of 2012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Salman Yousuf – Medical Retina, Orlando VA</a:t>
            </a:r>
          </a:p>
          <a:p>
            <a:pPr lvl="1" eaLnBrk="1" hangingPunct="1"/>
            <a:r>
              <a:rPr lang="en-US" altLang="en-US" sz="1200" dirty="0">
                <a:ea typeface="ＭＳ Ｐゴシック" panose="020B0600070205080204" pitchFamily="34" charset="-128"/>
              </a:rPr>
              <a:t>Gawain Dyer – Surgical Retina, University of Missouri</a:t>
            </a:r>
          </a:p>
          <a:p>
            <a:pPr lvl="1" eaLnBrk="1" hangingPunct="1"/>
            <a:r>
              <a:rPr lang="en-US" altLang="en-US" sz="1200" dirty="0" err="1">
                <a:ea typeface="ＭＳ Ｐゴシック" panose="020B0600070205080204" pitchFamily="34" charset="-128"/>
              </a:rPr>
              <a:t>Animesh</a:t>
            </a:r>
            <a:r>
              <a:rPr lang="en-US" altLang="en-US" sz="1200" dirty="0">
                <a:ea typeface="ＭＳ Ｐゴシック" panose="020B0600070205080204" pitchFamily="34" charset="-128"/>
              </a:rPr>
              <a:t> </a:t>
            </a:r>
            <a:r>
              <a:rPr lang="en-US" altLang="en-US" sz="1200" dirty="0" err="1">
                <a:ea typeface="ＭＳ Ｐゴシック" panose="020B0600070205080204" pitchFamily="34" charset="-128"/>
              </a:rPr>
              <a:t>Petkar</a:t>
            </a:r>
            <a:r>
              <a:rPr lang="en-US" altLang="en-US" sz="1200" dirty="0">
                <a:ea typeface="ＭＳ Ｐゴシック" panose="020B0600070205080204" pitchFamily="34" charset="-128"/>
              </a:rPr>
              <a:t> – Surgical Retina, Vitreoretinal Foundation, Memphis TN</a:t>
            </a:r>
            <a:endParaRPr lang="en-US" altLang="en-US" sz="1200" b="1" dirty="0"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1200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9514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>
            <a:extLst>
              <a:ext uri="{FF2B5EF4-FFF2-40B4-BE49-F238E27FC236}">
                <a16:creationId xmlns:a16="http://schemas.microsoft.com/office/drawing/2014/main" id="{8D264C8F-BD67-CB42-A63F-6E27BA58E592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752600" y="1828800"/>
            <a:ext cx="7769352" cy="45720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Vacation: Three weeks annually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Board review course stipend during PGY-4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Online review course available all years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Lenses and BCSC eBooks provided</a:t>
            </a:r>
            <a:endParaRPr lang="en-US" sz="2000" dirty="0"/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Health and dental insurance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Disability, Life and Malpractice insurance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Monthly meal allowance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White coats with embroidered name 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lang="en-US" sz="2000" dirty="0"/>
              <a:t>	and laundry service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Educational allowance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Chief stipend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Free parking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sz="2000" dirty="0"/>
              <a:t>Travel costs and housing for Orlando rotations</a:t>
            </a:r>
          </a:p>
          <a:p>
            <a:pPr>
              <a:spcBef>
                <a:spcPts val="0"/>
              </a:spcBef>
              <a:buFont typeface="Wingdings" pitchFamily="2" charset="2"/>
              <a:buChar char="§"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CIR Union</a:t>
            </a:r>
            <a:endParaRPr lang="en-US" sz="2000" dirty="0"/>
          </a:p>
          <a:p>
            <a:pPr eaLnBrk="1" hangingPunct="1">
              <a:lnSpc>
                <a:spcPct val="70000"/>
              </a:lnSpc>
              <a:buFont typeface="Wingdings" pitchFamily="2" charset="2"/>
              <a:buChar char="§"/>
              <a:defRPr/>
            </a:pPr>
            <a:endParaRPr lang="en-US" altLang="en-US" sz="2000" dirty="0">
              <a:ea typeface="ＭＳ Ｐゴシック" panose="020B0600070205080204" pitchFamily="34" charset="-128"/>
            </a:endParaRP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altLang="en-US" sz="2000" dirty="0">
                <a:ea typeface="ＭＳ Ｐゴシック" panose="020B0600070205080204" pitchFamily="34" charset="-128"/>
              </a:rPr>
              <a:t>And of course….Washington, DC and Orlando, FL are great places to live…</a:t>
            </a:r>
          </a:p>
        </p:txBody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C3CE7B74-DB12-EB43-9172-E823C428580E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Resident Benefits</a:t>
            </a:r>
          </a:p>
        </p:txBody>
      </p:sp>
      <p:pic>
        <p:nvPicPr>
          <p:cNvPr id="75779" name="Picture 2" descr="A group of people posing for a photo in front of a book shelf&#10;&#10;Description automatically generated">
            <a:extLst>
              <a:ext uri="{FF2B5EF4-FFF2-40B4-BE49-F238E27FC236}">
                <a16:creationId xmlns:a16="http://schemas.microsoft.com/office/drawing/2014/main" id="{80E02D7A-811F-AB42-80BE-0449A7E7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194" y="2588420"/>
            <a:ext cx="3656012" cy="273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797843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 descr="DC6">
            <a:extLst>
              <a:ext uri="{FF2B5EF4-FFF2-40B4-BE49-F238E27FC236}">
                <a16:creationId xmlns:a16="http://schemas.microsoft.com/office/drawing/2014/main" id="{CD8BC57E-46ED-5E47-94BC-95193927AD90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231775"/>
            <a:ext cx="4724400" cy="3543300"/>
          </a:xfrm>
          <a:noFill/>
        </p:spPr>
      </p:pic>
      <p:pic>
        <p:nvPicPr>
          <p:cNvPr id="77826" name="Picture 5" descr="cherry-blossom-11">
            <a:hlinkClick r:id="rId4"/>
            <a:extLst>
              <a:ext uri="{FF2B5EF4-FFF2-40B4-BE49-F238E27FC236}">
                <a16:creationId xmlns:a16="http://schemas.microsoft.com/office/drawing/2014/main" id="{0539FD34-B983-8C46-B306-B00BD3965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>
            <a:fillRect/>
          </a:stretch>
        </p:blipFill>
        <p:spPr bwMode="auto">
          <a:xfrm>
            <a:off x="1760538" y="3711575"/>
            <a:ext cx="4191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1">
            <a:extLst>
              <a:ext uri="{FF2B5EF4-FFF2-40B4-BE49-F238E27FC236}">
                <a16:creationId xmlns:a16="http://schemas.microsoft.com/office/drawing/2014/main" id="{B7C6B695-FA07-DE41-9B52-4A4772384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77"/>
          <a:stretch>
            <a:fillRect/>
          </a:stretch>
        </p:blipFill>
        <p:spPr bwMode="auto">
          <a:xfrm>
            <a:off x="5943601" y="4114801"/>
            <a:ext cx="4487863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 descr="C:\Users\Conference Room\Downloads\IMG-0998.jpeg">
            <a:extLst>
              <a:ext uri="{FF2B5EF4-FFF2-40B4-BE49-F238E27FC236}">
                <a16:creationId xmlns:a16="http://schemas.microsoft.com/office/drawing/2014/main" id="{E0B13625-EECD-DC4B-B615-0BF66F55E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12083"/>
          <a:stretch>
            <a:fillRect/>
          </a:stretch>
        </p:blipFill>
        <p:spPr bwMode="auto">
          <a:xfrm>
            <a:off x="6461126" y="231776"/>
            <a:ext cx="3978275" cy="395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557456"/>
      </p:ext>
    </p:extLst>
  </p:cSld>
  <p:clrMapOvr>
    <a:masterClrMapping/>
  </p:clrMapOvr>
  <p:transition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0" descr="Image result for florida beaches">
            <a:extLst>
              <a:ext uri="{FF2B5EF4-FFF2-40B4-BE49-F238E27FC236}">
                <a16:creationId xmlns:a16="http://schemas.microsoft.com/office/drawing/2014/main" id="{00C93036-59AD-BA4F-A298-559994814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4648200" cy="34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AutoShape 19" descr="Z">
            <a:hlinkClick r:id="rId4"/>
            <a:extLst>
              <a:ext uri="{FF2B5EF4-FFF2-40B4-BE49-F238E27FC236}">
                <a16:creationId xmlns:a16="http://schemas.microsoft.com/office/drawing/2014/main" id="{EAEE85F4-5B7D-0249-8BC9-75C209F28A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3564" y="2828925"/>
            <a:ext cx="904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9875" name="AutoShape 21" descr="Z">
            <a:hlinkClick r:id="rId4"/>
            <a:extLst>
              <a:ext uri="{FF2B5EF4-FFF2-40B4-BE49-F238E27FC236}">
                <a16:creationId xmlns:a16="http://schemas.microsoft.com/office/drawing/2014/main" id="{5CEB8853-CCCD-504B-9A9C-15F79BED22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1" y="2819400"/>
            <a:ext cx="9048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79876" name="Picture 4" descr="Image result for disney world">
            <a:extLst>
              <a:ext uri="{FF2B5EF4-FFF2-40B4-BE49-F238E27FC236}">
                <a16:creationId xmlns:a16="http://schemas.microsoft.com/office/drawing/2014/main" id="{2F71F242-861A-8E4C-81BC-00ABD818A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28600"/>
            <a:ext cx="4137025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8" descr="Image result for universal studios orlando">
            <a:extLst>
              <a:ext uri="{FF2B5EF4-FFF2-40B4-BE49-F238E27FC236}">
                <a16:creationId xmlns:a16="http://schemas.microsoft.com/office/drawing/2014/main" id="{5B7F9BEE-E58C-4640-A08C-00A70C6CF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3351214"/>
            <a:ext cx="5776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581394F3-2F0D-AD4E-9E47-2BF45D26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" t="13773" b="2245"/>
          <a:stretch>
            <a:fillRect/>
          </a:stretch>
        </p:blipFill>
        <p:spPr bwMode="auto">
          <a:xfrm>
            <a:off x="7435851" y="3143250"/>
            <a:ext cx="302577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459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F8EB599-C721-D44B-B671-A802F2329DAB}"/>
              </a:ext>
            </a:extLst>
          </p:cNvPr>
          <p:cNvSpPr>
            <a:spLocks noGrp="1" noRot="1"/>
          </p:cNvSpPr>
          <p:nvPr>
            <p:ph type="title" idx="4294967295"/>
          </p:nvPr>
        </p:nvSpPr>
        <p:spPr>
          <a:xfrm>
            <a:off x="36576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History of Program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E8C4CA9A-3DF8-8440-8394-8EFE4917202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905000" y="1524000"/>
            <a:ext cx="5334000" cy="533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5762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2pPr>
            <a:lvl3pPr marL="8556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3pPr>
            <a:lvl4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4pPr>
            <a:lvl5pPr marL="14620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ＭＳ Ｐゴシック" charset="0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Wingdings" pitchFamily="2" charset="2"/>
              <a:buChar char="§"/>
              <a:defRPr/>
            </a:pPr>
            <a:r>
              <a:rPr lang="en-US" altLang="en-US" sz="2000" dirty="0">
                <a:ea typeface="ＭＳ Ｐゴシック" pitchFamily="34" charset="-128"/>
              </a:rPr>
              <a:t>Long history of promoting diversity and supporting underrepresented groups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altLang="en-US" sz="1800" b="1" dirty="0">
                <a:ea typeface="ＭＳ Ｐゴシック" pitchFamily="34" charset="-128"/>
              </a:rPr>
              <a:t>Dr. Isabelle C. Barrows</a:t>
            </a:r>
            <a:r>
              <a:rPr lang="en-US" altLang="en-US" sz="1800" dirty="0">
                <a:ea typeface="ＭＳ Ｐゴシック" pitchFamily="34" charset="-128"/>
              </a:rPr>
              <a:t>, described as the first American female ophthalmologist, was an early teacher of diseases of the eye at the College of Medicine, from 1870 to 1873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sz="1800" b="1" dirty="0"/>
              <a:t>Dr. Pearl A. Watson </a:t>
            </a:r>
            <a:r>
              <a:rPr lang="en-US" sz="1800" dirty="0"/>
              <a:t>was the first resident in ophthalmology to complete her training at Howard University and Freedmen’s Hospital and become a diplomat of the American Board of Ophthalmology</a:t>
            </a:r>
          </a:p>
          <a:p>
            <a:pPr lvl="1" eaLnBrk="1" hangingPunct="1">
              <a:buFont typeface="Wingdings" pitchFamily="2" charset="2"/>
              <a:buChar char="§"/>
              <a:defRPr/>
            </a:pPr>
            <a:r>
              <a:rPr lang="en-US" altLang="en-US" sz="1800" dirty="0">
                <a:ea typeface="ＭＳ Ｐゴシック" pitchFamily="34" charset="-128"/>
              </a:rPr>
              <a:t>Today, the only ophthalmology residency program associated with an HBCU medical school</a:t>
            </a:r>
          </a:p>
          <a:p>
            <a:pPr marL="0" indent="0" eaLnBrk="1" hangingPunct="1">
              <a:buNone/>
              <a:defRPr/>
            </a:pPr>
            <a:endParaRPr lang="en-US" altLang="en-US" sz="1600" dirty="0">
              <a:ea typeface="ＭＳ Ｐゴシック" pitchFamily="34" charset="-128"/>
            </a:endParaRPr>
          </a:p>
        </p:txBody>
      </p:sp>
      <p:pic>
        <p:nvPicPr>
          <p:cNvPr id="46083" name="Picture 7">
            <a:extLst>
              <a:ext uri="{FF2B5EF4-FFF2-40B4-BE49-F238E27FC236}">
                <a16:creationId xmlns:a16="http://schemas.microsoft.com/office/drawing/2014/main" id="{5B9F39C8-B623-6345-8D8F-8684099F4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1905000"/>
            <a:ext cx="2276475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6733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>
            <a:extLst>
              <a:ext uri="{FF2B5EF4-FFF2-40B4-BE49-F238E27FC236}">
                <a16:creationId xmlns:a16="http://schemas.microsoft.com/office/drawing/2014/main" id="{1272A206-B193-4140-ADA2-4931EA573B47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981200" y="42864"/>
            <a:ext cx="8229600" cy="1252537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More than Ophthalmology</a:t>
            </a:r>
          </a:p>
        </p:txBody>
      </p:sp>
      <p:pic>
        <p:nvPicPr>
          <p:cNvPr id="81922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11B9A7A-7DD7-A642-A7C4-187DD943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82"/>
          <a:stretch>
            <a:fillRect/>
          </a:stretch>
        </p:blipFill>
        <p:spPr bwMode="auto">
          <a:xfrm rot="10800000">
            <a:off x="4211638" y="1155700"/>
            <a:ext cx="3738562" cy="240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3" name="Picture 4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2886129B-7BFC-5242-A094-EBEC8E1D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0" t="20001" r="23543" b="20068"/>
          <a:stretch>
            <a:fillRect/>
          </a:stretch>
        </p:blipFill>
        <p:spPr bwMode="auto">
          <a:xfrm>
            <a:off x="1752601" y="1155701"/>
            <a:ext cx="2378075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9" descr="A picture containing person, indoor, child, food&#10;&#10;Description automatically generated">
            <a:extLst>
              <a:ext uri="{FF2B5EF4-FFF2-40B4-BE49-F238E27FC236}">
                <a16:creationId xmlns:a16="http://schemas.microsoft.com/office/drawing/2014/main" id="{447C9A55-105E-C74B-9F6F-777EC6710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164" y="1165226"/>
            <a:ext cx="2408237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0047AFC-C7B3-5A49-BB2B-4804487D5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17188" b="6413"/>
          <a:stretch>
            <a:fillRect/>
          </a:stretch>
        </p:blipFill>
        <p:spPr bwMode="auto">
          <a:xfrm>
            <a:off x="1747838" y="3706814"/>
            <a:ext cx="373856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DD0C35-D7BA-7D4E-804C-A8F55E6B2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4" r="3596" b="8586"/>
          <a:stretch>
            <a:fillRect/>
          </a:stretch>
        </p:blipFill>
        <p:spPr bwMode="auto">
          <a:xfrm>
            <a:off x="5602288" y="3706814"/>
            <a:ext cx="39306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201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>
            <a:extLst>
              <a:ext uri="{FF2B5EF4-FFF2-40B4-BE49-F238E27FC236}">
                <a16:creationId xmlns:a16="http://schemas.microsoft.com/office/drawing/2014/main" id="{DB238589-F3BB-094D-8635-3746F5E73D33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981200" y="42864"/>
            <a:ext cx="8229600" cy="1252537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More than Ophthalmology</a:t>
            </a:r>
          </a:p>
        </p:txBody>
      </p:sp>
      <p:pic>
        <p:nvPicPr>
          <p:cNvPr id="83970" name="Picture 3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AEEF46F9-132B-424C-A614-A0FD30AB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1371601"/>
            <a:ext cx="42672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D6A992C-69E4-6E44-A58F-7544A5396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" b="8888"/>
          <a:stretch>
            <a:fillRect/>
          </a:stretch>
        </p:blipFill>
        <p:spPr bwMode="auto">
          <a:xfrm>
            <a:off x="2057400" y="3581400"/>
            <a:ext cx="4267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10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70DD7F2-3064-E74A-8199-BB56E584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064" y="1347789"/>
            <a:ext cx="3609975" cy="534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453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A picture containing person, indoor, person, sitting&#10;&#10;Description automatically generated">
            <a:extLst>
              <a:ext uri="{FF2B5EF4-FFF2-40B4-BE49-F238E27FC236}">
                <a16:creationId xmlns:a16="http://schemas.microsoft.com/office/drawing/2014/main" id="{F804CFF6-6840-A945-90F9-5F65904D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0" r="16557" b="8609"/>
          <a:stretch>
            <a:fillRect/>
          </a:stretch>
        </p:blipFill>
        <p:spPr bwMode="auto">
          <a:xfrm rot="5400000">
            <a:off x="2787651" y="379413"/>
            <a:ext cx="6616700" cy="634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1465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7">
            <a:extLst>
              <a:ext uri="{FF2B5EF4-FFF2-40B4-BE49-F238E27FC236}">
                <a16:creationId xmlns:a16="http://schemas.microsoft.com/office/drawing/2014/main" id="{E3DEAE58-651D-D045-A217-91F4F965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7700" y="2908300"/>
            <a:ext cx="184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3200">
              <a:solidFill>
                <a:srgbClr val="000000"/>
              </a:solidFill>
            </a:endParaRPr>
          </a:p>
        </p:txBody>
      </p:sp>
      <p:sp>
        <p:nvSpPr>
          <p:cNvPr id="80901" name="TextBox 1">
            <a:extLst>
              <a:ext uri="{FF2B5EF4-FFF2-40B4-BE49-F238E27FC236}">
                <a16:creationId xmlns:a16="http://schemas.microsoft.com/office/drawing/2014/main" id="{A8094D3B-5D61-CE4E-A1C2-FBD136DEB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3733801"/>
            <a:ext cx="7543800" cy="267765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Contact us:</a:t>
            </a:r>
          </a:p>
          <a:p>
            <a:pPr algn="ctr" eaLnBrk="1" hangingPunct="1">
              <a:defRPr/>
            </a:pP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Leslie S. Jones, MD (PD/Chair) –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hlinkClick r:id="rId2"/>
              </a:rPr>
              <a:t>l_s_jones@howard.edu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 </a:t>
            </a:r>
          </a:p>
          <a:p>
            <a:pPr algn="ctr" eaLnBrk="1" hangingPunct="1">
              <a:defRPr/>
            </a:pPr>
            <a:r>
              <a:rPr lang="en-US" sz="200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Belinda Collins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</a:rPr>
              <a:t>(Coordinator) – </a:t>
            </a: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hlinkClick r:id="rId3"/>
              </a:rPr>
              <a:t>bcollins@huhosp.org</a:t>
            </a: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en-US" sz="2000" dirty="0">
                <a:hlinkClick r:id="rId4"/>
              </a:rPr>
              <a:t>https://medicine.howard.edu/education/graduate-medical-education-gme/residency/ophthalmology</a:t>
            </a:r>
            <a:endParaRPr lang="en-US" sz="2000" dirty="0"/>
          </a:p>
          <a:p>
            <a:pPr algn="ctr" eaLnBrk="1" hangingPunct="1">
              <a:defRPr/>
            </a:pP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  <a:p>
            <a:pPr algn="ctr" eaLnBrk="1" hangingPunct="1">
              <a:defRPr/>
            </a:pPr>
            <a:r>
              <a:rPr lang="en-US" sz="2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hlinkClick r:id="rId5"/>
              </a:rPr>
              <a:t>www.howardophthointerview.com</a:t>
            </a:r>
            <a:endParaRPr lang="en-US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</a:endParaRPr>
          </a:p>
        </p:txBody>
      </p:sp>
      <p:pic>
        <p:nvPicPr>
          <p:cNvPr id="8704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F40292E-0B43-EC4C-9CA6-A61153B6B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CFDFE"/>
              </a:clrFrom>
              <a:clrTo>
                <a:srgbClr val="FC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388" y="720726"/>
            <a:ext cx="4114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4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08929ADB-B0D1-EE4E-8CF2-768D19CFA7B5}"/>
              </a:ext>
            </a:extLst>
          </p:cNvPr>
          <p:cNvSpPr>
            <a:spLocks noGrp="1" noRot="1"/>
          </p:cNvSpPr>
          <p:nvPr>
            <p:ph type="title" idx="4294967295"/>
          </p:nvPr>
        </p:nvSpPr>
        <p:spPr>
          <a:xfrm>
            <a:off x="36576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History of Program</a:t>
            </a:r>
          </a:p>
        </p:txBody>
      </p:sp>
      <p:sp>
        <p:nvSpPr>
          <p:cNvPr id="48130" name="Rectangle 3">
            <a:extLst>
              <a:ext uri="{FF2B5EF4-FFF2-40B4-BE49-F238E27FC236}">
                <a16:creationId xmlns:a16="http://schemas.microsoft.com/office/drawing/2014/main" id="{8BBC45F3-5BE9-A645-BE50-BB66D85B0D4D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133600" y="1543050"/>
            <a:ext cx="4572000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altLang="en-US" sz="2000"/>
              <a:t>Residency program first accredited in 1946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000"/>
              <a:t>Dr. Robert Copeland, Jr. succeeded in elevating us to departmental status on January 22, 2000, a date we celebrate annually as Founders Day</a:t>
            </a:r>
          </a:p>
          <a:p>
            <a:pPr eaLnBrk="1" hangingPunct="1">
              <a:buFont typeface="Wingdings" pitchFamily="2" charset="2"/>
              <a:buChar char="§"/>
            </a:pPr>
            <a:endParaRPr lang="en-US" altLang="en-US" sz="1600"/>
          </a:p>
        </p:txBody>
      </p:sp>
      <p:pic>
        <p:nvPicPr>
          <p:cNvPr id="48131" name="Picture 2" descr="A person standing in front of a door&#10;&#10;Description automatically generated">
            <a:extLst>
              <a:ext uri="{FF2B5EF4-FFF2-40B4-BE49-F238E27FC236}">
                <a16:creationId xmlns:a16="http://schemas.microsoft.com/office/drawing/2014/main" id="{00BF2681-598C-C045-A5EE-DCEDD06BF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1905000"/>
            <a:ext cx="31432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>
            <a:extLst>
              <a:ext uri="{FF2B5EF4-FFF2-40B4-BE49-F238E27FC236}">
                <a16:creationId xmlns:a16="http://schemas.microsoft.com/office/drawing/2014/main" id="{F582BA0B-B423-9E4E-BC9D-91C6D36A3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28"/>
          <a:stretch>
            <a:fillRect/>
          </a:stretch>
        </p:blipFill>
        <p:spPr bwMode="auto">
          <a:xfrm>
            <a:off x="2201864" y="3709988"/>
            <a:ext cx="4351337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681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7467C13D-C2E4-5241-90A5-4ED57E101C86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8200" y="32854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Rotation Sites</a:t>
            </a:r>
          </a:p>
        </p:txBody>
      </p:sp>
      <p:sp>
        <p:nvSpPr>
          <p:cNvPr id="50178" name="Rectangle 3">
            <a:extLst>
              <a:ext uri="{FF2B5EF4-FFF2-40B4-BE49-F238E27FC236}">
                <a16:creationId xmlns:a16="http://schemas.microsoft.com/office/drawing/2014/main" id="{FDA2B820-9925-8746-9316-B26F91617BBE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828800" y="1423686"/>
            <a:ext cx="4572000" cy="4684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/>
              <a:t>Howard University Hospital (HUH)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/>
              <a:t>Prevention of Blindness Society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/>
              <a:t>Metropolitan Pediatric Ophthalmology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/>
              <a:t>Bethesda Neurology 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 dirty="0"/>
              <a:t>Refractive Surgery Center with Dr. </a:t>
            </a:r>
            <a:r>
              <a:rPr lang="en-US" altLang="en-US" sz="1600"/>
              <a:t>Nasrullah</a:t>
            </a:r>
            <a:endParaRPr lang="en-US" altLang="en-US" sz="1600" dirty="0"/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/>
              <a:t>Washington DC VAMC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/>
              <a:t>Orlando VA</a:t>
            </a:r>
            <a:endParaRPr lang="en-US" altLang="en-US" sz="1600" dirty="0"/>
          </a:p>
        </p:txBody>
      </p:sp>
      <p:pic>
        <p:nvPicPr>
          <p:cNvPr id="50179" name="Picture 2">
            <a:extLst>
              <a:ext uri="{FF2B5EF4-FFF2-40B4-BE49-F238E27FC236}">
                <a16:creationId xmlns:a16="http://schemas.microsoft.com/office/drawing/2014/main" id="{356EAB28-8BB5-6B4D-9F34-29D4BA9310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0" y="3905250"/>
            <a:ext cx="418465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>
            <a:extLst>
              <a:ext uri="{FF2B5EF4-FFF2-40B4-BE49-F238E27FC236}">
                <a16:creationId xmlns:a16="http://schemas.microsoft.com/office/drawing/2014/main" id="{81FBB12B-E55F-4B41-9B67-3FD99985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4" y="1768475"/>
            <a:ext cx="32083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>
            <a:extLst>
              <a:ext uri="{FF2B5EF4-FFF2-40B4-BE49-F238E27FC236}">
                <a16:creationId xmlns:a16="http://schemas.microsoft.com/office/drawing/2014/main" id="{7C0CF4C0-6CE9-A74F-B039-1179459E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78" y="3905250"/>
            <a:ext cx="511902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82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2">
            <a:extLst>
              <a:ext uri="{FF2B5EF4-FFF2-40B4-BE49-F238E27FC236}">
                <a16:creationId xmlns:a16="http://schemas.microsoft.com/office/drawing/2014/main" id="{AD792E78-9AE0-6641-9070-BE54C531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99"/>
            <a:ext cx="10515600" cy="13255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Weekly Schedule at HUH Site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F8797D5-7F30-F942-B325-1FEAC13494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7434665"/>
              </p:ext>
            </p:extLst>
          </p:nvPr>
        </p:nvGraphicFramePr>
        <p:xfrm>
          <a:off x="1919289" y="1515591"/>
          <a:ext cx="7134225" cy="1371600"/>
        </p:xfrm>
        <a:graphic>
          <a:graphicData uri="http://schemas.openxmlformats.org/drawingml/2006/table">
            <a:tbl>
              <a:tblPr/>
              <a:tblGrid>
                <a:gridCol w="521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7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15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3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415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Monday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Tuesday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Wednesday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Thursday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Friday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AM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Cornea or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Comprehensive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Pediatrics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Glaucoma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Plastics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Neuro-ophthalmology or Retina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PM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Cornea or 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Comprehensive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Retina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Glaucoma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Retina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Wet lab/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research/study 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B8CA0D5-0A8D-8B46-BA02-749DFBAB7F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204286"/>
              </p:ext>
            </p:extLst>
          </p:nvPr>
        </p:nvGraphicFramePr>
        <p:xfrm>
          <a:off x="1919289" y="3251191"/>
          <a:ext cx="7134223" cy="2194560"/>
        </p:xfrm>
        <a:graphic>
          <a:graphicData uri="http://schemas.openxmlformats.org/drawingml/2006/table">
            <a:tbl>
              <a:tblPr/>
              <a:tblGrid>
                <a:gridCol w="57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Monday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Tuesday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Wednesday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Thursday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Friday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Cataract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Elliott)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Glaucoma and Cataract  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Jones)  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   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Cornea and Ant Segment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</a:t>
                      </a:r>
                      <a:r>
                        <a:rPr lang="en-US" sz="1200" b="0" i="0" dirty="0" err="1">
                          <a:effectLst/>
                          <a:latin typeface="Candara" panose="020E0502030303020204" pitchFamily="34" charset="0"/>
                        </a:rPr>
                        <a:t>Bovelle</a:t>
                      </a:r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)  </a:t>
                      </a:r>
                    </a:p>
                    <a:p>
                      <a:pPr algn="l" rtl="0" fontAlgn="base"/>
                      <a:endParaRPr lang="en-US" sz="1200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Cataract and Anterior Segment  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Chin Loy or Dr. Barnes)  </a:t>
                      </a:r>
                    </a:p>
                    <a:p>
                      <a:pPr algn="l" rtl="0" fontAlgn="base"/>
                      <a:endParaRPr lang="en-US" sz="1200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endParaRPr lang="en-US" sz="1200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Plastics  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Kidwell)  </a:t>
                      </a:r>
                    </a:p>
                    <a:p>
                      <a:pPr algn="l" rtl="0" fontAlgn="base"/>
                      <a:endParaRPr lang="en-US" sz="1200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Plastics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Kidwell)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Pediatrics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Smith-Marshall) </a:t>
                      </a:r>
                    </a:p>
                    <a:p>
                      <a:pPr algn="l" rtl="0" fontAlgn="base"/>
                      <a:endParaRPr lang="en-US" sz="1200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Refractive 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(Dr. Nasrullah)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279" name="TextBox 6">
            <a:extLst>
              <a:ext uri="{FF2B5EF4-FFF2-40B4-BE49-F238E27FC236}">
                <a16:creationId xmlns:a16="http://schemas.microsoft.com/office/drawing/2014/main" id="{AC07DCB7-4D6A-DC4D-BAB5-F1393938FD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1166341"/>
            <a:ext cx="18145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2060"/>
                </a:solidFill>
                <a:latin typeface="Candara" panose="020E0502030303020204" pitchFamily="34" charset="0"/>
              </a:rPr>
              <a:t>Clinic</a:t>
            </a:r>
          </a:p>
        </p:txBody>
      </p:sp>
      <p:sp>
        <p:nvSpPr>
          <p:cNvPr id="52280" name="TextBox 7">
            <a:extLst>
              <a:ext uri="{FF2B5EF4-FFF2-40B4-BE49-F238E27FC236}">
                <a16:creationId xmlns:a16="http://schemas.microsoft.com/office/drawing/2014/main" id="{B0FAC324-6BD8-D042-895E-9260DDF01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1" y="2898766"/>
            <a:ext cx="181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2060"/>
                </a:solidFill>
                <a:latin typeface="Candara" panose="020E0502030303020204" pitchFamily="34" charset="0"/>
              </a:rPr>
              <a:t>Surgery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8A56074-89A2-AC49-9D37-BB67436B46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059004"/>
              </p:ext>
            </p:extLst>
          </p:nvPr>
        </p:nvGraphicFramePr>
        <p:xfrm>
          <a:off x="1905001" y="5693010"/>
          <a:ext cx="7134223" cy="1097280"/>
        </p:xfrm>
        <a:graphic>
          <a:graphicData uri="http://schemas.openxmlformats.org/drawingml/2006/table">
            <a:tbl>
              <a:tblPr/>
              <a:tblGrid>
                <a:gridCol w="5765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60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302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Monday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Tuesday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>
                          <a:effectLst/>
                          <a:latin typeface="Candara" panose="020E0502030303020204" pitchFamily="34" charset="0"/>
                        </a:rPr>
                        <a:t>Wednesday  </a:t>
                      </a:r>
                      <a:endParaRPr lang="en-US" b="0" i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Thursday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Friday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Cornea 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Atlas Rounds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Oral Boards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 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Pediatrics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General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Plastics or</a:t>
                      </a:r>
                    </a:p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Contact Lens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200" b="0" i="0" dirty="0">
                          <a:effectLst/>
                          <a:latin typeface="Candara" panose="020E0502030303020204" pitchFamily="34" charset="0"/>
                        </a:rPr>
                        <a:t>Neuro-ophthalmology</a:t>
                      </a:r>
                      <a:endParaRPr lang="en-US" b="0" i="0" dirty="0">
                        <a:effectLst/>
                        <a:latin typeface="Candara" panose="020E0502030303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2304" name="Rectangle 9">
            <a:extLst>
              <a:ext uri="{FF2B5EF4-FFF2-40B4-BE49-F238E27FC236}">
                <a16:creationId xmlns:a16="http://schemas.microsoft.com/office/drawing/2014/main" id="{03604DFF-86D8-E64C-A9C2-7E2CDD40F5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5623560"/>
            <a:ext cx="2511706" cy="830997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 dirty="0">
                <a:latin typeface="Candara" panose="020E0502030303020204" pitchFamily="34" charset="0"/>
              </a:rPr>
              <a:t>Didactics all day on 3</a:t>
            </a:r>
            <a:r>
              <a:rPr lang="en-US" altLang="en-US" sz="500" baseline="30000" dirty="0">
                <a:latin typeface="Candara" panose="020E0502030303020204" pitchFamily="34" charset="0"/>
              </a:rPr>
              <a:t>rd</a:t>
            </a:r>
            <a:r>
              <a:rPr lang="en-US" altLang="en-US" sz="1200" dirty="0">
                <a:latin typeface="Candara" panose="020E0502030303020204" pitchFamily="34" charset="0"/>
              </a:rPr>
              <a:t> Thursday of the month: Pathology, Glaucoma, Lens and Cataract, Retina, Invited Guests</a:t>
            </a:r>
          </a:p>
        </p:txBody>
      </p:sp>
      <p:sp>
        <p:nvSpPr>
          <p:cNvPr id="52305" name="TextBox 10">
            <a:extLst>
              <a:ext uri="{FF2B5EF4-FFF2-40B4-BE49-F238E27FC236}">
                <a16:creationId xmlns:a16="http://schemas.microsoft.com/office/drawing/2014/main" id="{B92730EE-AED4-3345-96A7-1AE1A2A95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8" y="5380273"/>
            <a:ext cx="18145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2060"/>
                </a:solidFill>
                <a:latin typeface="Candara" panose="020E0502030303020204" pitchFamily="34" charset="0"/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4269126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3BB12E8-BB0F-4443-BF90-F9764E69CD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0503833"/>
              </p:ext>
            </p:extLst>
          </p:nvPr>
        </p:nvGraphicFramePr>
        <p:xfrm>
          <a:off x="1752601" y="1468756"/>
          <a:ext cx="8686800" cy="5140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9E0974D-5CCA-C142-9153-50A5B7838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3205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dirty="0">
                <a:ea typeface="+mj-ea"/>
                <a:cs typeface="+mj-cs"/>
              </a:rPr>
              <a:t>Residency Program Structure</a:t>
            </a:r>
          </a:p>
        </p:txBody>
      </p:sp>
    </p:spTree>
    <p:extLst>
      <p:ext uri="{BB962C8B-B14F-4D97-AF65-F5344CB8AC3E}">
        <p14:creationId xmlns:p14="http://schemas.microsoft.com/office/powerpoint/2010/main" val="1397342222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2F61935A-52E2-6A42-A5C9-2618349410FF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838200" y="206629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Educational Activities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0F4E675E-B7F3-E04A-96FD-E4A02053A484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52600" y="1733804"/>
            <a:ext cx="5410200" cy="496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1pPr>
            <a:lvl2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2pPr>
            <a:lvl3pPr marL="55245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buFont typeface="Wingdings" pitchFamily="2" charset="2"/>
              <a:buChar char="§"/>
            </a:pPr>
            <a:r>
              <a:rPr lang="en-US" altLang="en-US" sz="2000" dirty="0"/>
              <a:t>Didactics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altLang="en-US" sz="1600" dirty="0"/>
              <a:t>Subspecialty lectures daily before clinics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altLang="en-US" sz="1600" dirty="0"/>
              <a:t>Monthly core lectures (pathology, glaucoma, lens, retina)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altLang="en-US" sz="1600" dirty="0"/>
              <a:t>Weekly lectures by rotating attendings (Orlando)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altLang="en-US" sz="1600" dirty="0"/>
              <a:t>Quarterly Journal club and M&amp;M (Orlando)</a:t>
            </a:r>
          </a:p>
          <a:p>
            <a:pPr lvl="2" eaLnBrk="1" hangingPunct="1">
              <a:buFont typeface="Wingdings" pitchFamily="2" charset="2"/>
              <a:buChar char="§"/>
            </a:pPr>
            <a:r>
              <a:rPr lang="en-US" altLang="en-US" sz="1600" dirty="0"/>
              <a:t>Invited guest speakers</a:t>
            </a:r>
            <a:endParaRPr lang="en-US" altLang="en-US" dirty="0"/>
          </a:p>
          <a:p>
            <a:pPr eaLnBrk="1" hangingPunct="1">
              <a:buFont typeface="Wingdings" pitchFamily="2" charset="2"/>
              <a:buChar char="§"/>
            </a:pPr>
            <a:endParaRPr lang="en-US" altLang="en-US" sz="1600" dirty="0"/>
          </a:p>
        </p:txBody>
      </p:sp>
      <p:pic>
        <p:nvPicPr>
          <p:cNvPr id="55299" name="Picture 7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C753B5-BBE0-E448-99A2-A798286D1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969004"/>
            <a:ext cx="390525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C:\Users\Conference Room\Downloads\AirBrush_20180903210204.jpg">
            <a:extLst>
              <a:ext uri="{FF2B5EF4-FFF2-40B4-BE49-F238E27FC236}">
                <a16:creationId xmlns:a16="http://schemas.microsoft.com/office/drawing/2014/main" id="{D5DF5EC5-023F-B84E-B044-B25E8F117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4"/>
          <a:stretch>
            <a:fillRect/>
          </a:stretch>
        </p:blipFill>
        <p:spPr bwMode="auto">
          <a:xfrm>
            <a:off x="7913688" y="3972179"/>
            <a:ext cx="2525712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19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B667A487-E216-DA40-856A-5FAA65BCA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969005"/>
            <a:ext cx="1951038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1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86DFA56F-B643-D344-8107-865C636BF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82"/>
          <a:stretch>
            <a:fillRect/>
          </a:stretch>
        </p:blipFill>
        <p:spPr bwMode="auto">
          <a:xfrm>
            <a:off x="6778625" y="1495680"/>
            <a:ext cx="36576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087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485FFED5-CE3E-0B45-AD99-A9FCBDD1752A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Educational Activities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C2C6BA9D-1E87-F948-A566-9AD555881455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1752600" y="1892300"/>
            <a:ext cx="411480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altLang="en-US" sz="2000"/>
              <a:t>Interinstitutional city-wide lecture series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Introductory BCSC Course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Monthly RGW FA conference and lecture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Monthly CNMC journal club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Annual Cherry Blossom Pathology Course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Annual Ocular Trauma Course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Wilmer Refractive Surgery Course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Annual Low Vision Symposium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600"/>
              <a:t>Foster Ocular Inflammatory Disease Conference</a:t>
            </a:r>
          </a:p>
        </p:txBody>
      </p:sp>
      <p:pic>
        <p:nvPicPr>
          <p:cNvPr id="57347" name="Picture 5" descr="A group of people in a room&#10;&#10;Description automatically generated">
            <a:extLst>
              <a:ext uri="{FF2B5EF4-FFF2-40B4-BE49-F238E27FC236}">
                <a16:creationId xmlns:a16="http://schemas.microsoft.com/office/drawing/2014/main" id="{19972962-BF1C-A347-999D-2CD15B69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>
            <a:fillRect/>
          </a:stretch>
        </p:blipFill>
        <p:spPr bwMode="auto">
          <a:xfrm rot="10800000">
            <a:off x="6248400" y="1828801"/>
            <a:ext cx="35814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CE7095A-B76F-AD4B-9ED1-F7C133BF5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31111"/>
          <a:stretch>
            <a:fillRect/>
          </a:stretch>
        </p:blipFill>
        <p:spPr bwMode="auto">
          <a:xfrm>
            <a:off x="6248400" y="4441826"/>
            <a:ext cx="3581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1376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>
            <a:extLst>
              <a:ext uri="{FF2B5EF4-FFF2-40B4-BE49-F238E27FC236}">
                <a16:creationId xmlns:a16="http://schemas.microsoft.com/office/drawing/2014/main" id="{82A9904F-C6D6-0C42-BE8F-872419BE61AA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Educational Activities</a:t>
            </a:r>
          </a:p>
        </p:txBody>
      </p:sp>
      <p:sp>
        <p:nvSpPr>
          <p:cNvPr id="59394" name="Rectangle 3">
            <a:extLst>
              <a:ext uri="{FF2B5EF4-FFF2-40B4-BE49-F238E27FC236}">
                <a16:creationId xmlns:a16="http://schemas.microsoft.com/office/drawing/2014/main" id="{99E9EC61-F960-B74A-A30C-A67473133071}"/>
              </a:ext>
            </a:extLst>
          </p:cNvPr>
          <p:cNvSpPr>
            <a:spLocks noGrp="1" noRot="1"/>
          </p:cNvSpPr>
          <p:nvPr>
            <p:ph idx="1"/>
          </p:nvPr>
        </p:nvSpPr>
        <p:spPr>
          <a:xfrm>
            <a:off x="5914663" y="1523997"/>
            <a:ext cx="3305537" cy="2057401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Char char="§"/>
            </a:pPr>
            <a:r>
              <a:rPr lang="en-US" altLang="en-US" sz="2200" dirty="0">
                <a:ea typeface="ＭＳ Ｐゴシック" panose="020B0600070205080204" pitchFamily="34" charset="-128"/>
              </a:rPr>
              <a:t>Atlas and Board Rounds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500" dirty="0">
                <a:ea typeface="ＭＳ Ｐゴシック" panose="020B0600070205080204" pitchFamily="34" charset="-128"/>
              </a:rPr>
              <a:t>Review histology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en-US" sz="1500" dirty="0">
                <a:ea typeface="ＭＳ Ｐゴシック" panose="020B0600070205080204" pitchFamily="34" charset="-128"/>
              </a:rPr>
              <a:t>Practice Oral Boards cases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200" dirty="0">
                <a:ea typeface="ＭＳ Ｐゴシック" panose="020B0600070205080204" pitchFamily="34" charset="-128"/>
              </a:rPr>
              <a:t>Grand Rounds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500" dirty="0">
                <a:ea typeface="ＭＳ Ｐゴシック" panose="020B0600070205080204" pitchFamily="34" charset="-128"/>
              </a:rPr>
              <a:t>Case presentations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500" dirty="0">
                <a:ea typeface="ＭＳ Ｐゴシック" panose="020B0600070205080204" pitchFamily="34" charset="-128"/>
              </a:rPr>
              <a:t>Journal club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500" dirty="0">
                <a:ea typeface="ＭＳ Ｐゴシック" panose="020B0600070205080204" pitchFamily="34" charset="-128"/>
              </a:rPr>
              <a:t>Morbidity and Mortality/QI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500" dirty="0">
                <a:ea typeface="ＭＳ Ｐゴシック" panose="020B0600070205080204" pitchFamily="34" charset="-128"/>
              </a:rPr>
              <a:t>Research updates</a:t>
            </a:r>
            <a:endParaRPr lang="en-US" altLang="en-US" sz="1700" dirty="0">
              <a:ea typeface="ＭＳ Ｐゴシック" panose="020B0600070205080204" pitchFamily="34" charset="-128"/>
            </a:endParaRPr>
          </a:p>
        </p:txBody>
      </p:sp>
      <p:pic>
        <p:nvPicPr>
          <p:cNvPr id="59395" name="Picture 5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4AB4ACCF-6A80-E74E-B610-F1542B8A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24445" r="3333" b="18889"/>
          <a:stretch>
            <a:fillRect/>
          </a:stretch>
        </p:blipFill>
        <p:spPr bwMode="auto">
          <a:xfrm>
            <a:off x="2905126" y="3641723"/>
            <a:ext cx="6619875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Rectangle 3">
            <a:extLst>
              <a:ext uri="{FF2B5EF4-FFF2-40B4-BE49-F238E27FC236}">
                <a16:creationId xmlns:a16="http://schemas.microsoft.com/office/drawing/2014/main" id="{85FE0238-13BC-AF4B-957C-AB861E6F2779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2209800" y="1523997"/>
            <a:ext cx="38862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73050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4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1pPr>
            <a:lvl2pPr marL="576263" indent="-27305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2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2pPr>
            <a:lvl3pPr marL="855663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20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3pPr>
            <a:lvl4pPr marL="1143000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4pPr>
            <a:lvl5pPr marL="1462088" indent="-22860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5pPr>
            <a:lvl6pPr marL="19192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6pPr>
            <a:lvl7pPr marL="23764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7pPr>
            <a:lvl8pPr marL="28336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8pPr>
            <a:lvl9pPr marL="3290888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2" charset="2"/>
              <a:buChar char=""/>
              <a:defRPr sz="1600">
                <a:solidFill>
                  <a:schemeClr val="tx2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Chief Rounds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 review</a:t>
            </a:r>
            <a:endParaRPr lang="en-US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buFont typeface="Wingdings" pitchFamily="2" charset="2"/>
              <a:buChar char="§"/>
            </a:pPr>
            <a:r>
              <a:rPr lang="en-US" alt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Annual Symposia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Roger P. Mason, MD Glaucoma Day</a:t>
            </a:r>
          </a:p>
          <a:p>
            <a:pPr lvl="1" eaLnBrk="1" hangingPunct="1">
              <a:buFont typeface="Wingdings" pitchFamily="2" charset="2"/>
              <a:buChar char="§"/>
            </a:pPr>
            <a:r>
              <a:rPr lang="en-US" alt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Lois A. Young, MD Clinical Day</a:t>
            </a:r>
          </a:p>
        </p:txBody>
      </p:sp>
    </p:spTree>
    <p:extLst>
      <p:ext uri="{BB962C8B-B14F-4D97-AF65-F5344CB8AC3E}">
        <p14:creationId xmlns:p14="http://schemas.microsoft.com/office/powerpoint/2010/main" val="34588606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2783</TotalTime>
  <Words>1306</Words>
  <Application>Microsoft Macintosh PowerPoint</Application>
  <PresentationFormat>Widescreen</PresentationFormat>
  <Paragraphs>241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Candara</vt:lpstr>
      <vt:lpstr>Symbol</vt:lpstr>
      <vt:lpstr>Wingdings</vt:lpstr>
      <vt:lpstr>Office Theme</vt:lpstr>
      <vt:lpstr>PowerPoint Presentation</vt:lpstr>
      <vt:lpstr>History of Program</vt:lpstr>
      <vt:lpstr>History of Program</vt:lpstr>
      <vt:lpstr>Rotation Sites</vt:lpstr>
      <vt:lpstr>Weekly Schedule at HUH Site</vt:lpstr>
      <vt:lpstr>Residency Program Structure</vt:lpstr>
      <vt:lpstr>Educational Activities</vt:lpstr>
      <vt:lpstr>Educational Activities</vt:lpstr>
      <vt:lpstr>Educational Activities</vt:lpstr>
      <vt:lpstr>Educational Activities</vt:lpstr>
      <vt:lpstr>Educational Activities</vt:lpstr>
      <vt:lpstr>Educational Activities</vt:lpstr>
      <vt:lpstr>Robust Surgical Volumes and Clinical Pathology</vt:lpstr>
      <vt:lpstr>Outreach to Underserved Communities</vt:lpstr>
      <vt:lpstr>Outreach to Underserved Communities</vt:lpstr>
      <vt:lpstr>Where do our residents end up?</vt:lpstr>
      <vt:lpstr>Resident Benefits</vt:lpstr>
      <vt:lpstr>PowerPoint Presentation</vt:lpstr>
      <vt:lpstr>PowerPoint Presentation</vt:lpstr>
      <vt:lpstr>More than Ophthalmology</vt:lpstr>
      <vt:lpstr>More than Ophthalmology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Chin Loy, Katrina</dc:creator>
  <cp:lastModifiedBy>Chin Loy, Katrina</cp:lastModifiedBy>
  <cp:revision>8</cp:revision>
  <dcterms:created xsi:type="dcterms:W3CDTF">2020-12-01T18:18:37Z</dcterms:created>
  <dcterms:modified xsi:type="dcterms:W3CDTF">2025-11-20T12:49:12Z</dcterms:modified>
</cp:coreProperties>
</file>